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59"/>
  </p:notesMasterIdLst>
  <p:sldIdLst>
    <p:sldId id="256" r:id="rId2"/>
    <p:sldId id="444" r:id="rId3"/>
    <p:sldId id="456" r:id="rId4"/>
    <p:sldId id="266" r:id="rId5"/>
    <p:sldId id="297" r:id="rId6"/>
    <p:sldId id="300" r:id="rId7"/>
    <p:sldId id="306" r:id="rId8"/>
    <p:sldId id="458" r:id="rId9"/>
    <p:sldId id="315" r:id="rId10"/>
    <p:sldId id="311" r:id="rId11"/>
    <p:sldId id="321" r:id="rId12"/>
    <p:sldId id="350" r:id="rId13"/>
    <p:sldId id="351" r:id="rId14"/>
    <p:sldId id="352" r:id="rId15"/>
    <p:sldId id="353" r:id="rId16"/>
    <p:sldId id="355" r:id="rId17"/>
    <p:sldId id="450" r:id="rId18"/>
    <p:sldId id="277" r:id="rId19"/>
    <p:sldId id="451" r:id="rId20"/>
    <p:sldId id="289" r:id="rId21"/>
    <p:sldId id="454" r:id="rId22"/>
    <p:sldId id="472" r:id="rId23"/>
    <p:sldId id="475" r:id="rId24"/>
    <p:sldId id="476" r:id="rId25"/>
    <p:sldId id="473" r:id="rId26"/>
    <p:sldId id="474" r:id="rId27"/>
    <p:sldId id="477" r:id="rId28"/>
    <p:sldId id="490" r:id="rId29"/>
    <p:sldId id="489" r:id="rId30"/>
    <p:sldId id="453" r:id="rId31"/>
    <p:sldId id="279" r:id="rId32"/>
    <p:sldId id="282" r:id="rId33"/>
    <p:sldId id="362" r:id="rId34"/>
    <p:sldId id="293" r:id="rId35"/>
    <p:sldId id="467" r:id="rId36"/>
    <p:sldId id="460" r:id="rId37"/>
    <p:sldId id="379" r:id="rId38"/>
    <p:sldId id="464" r:id="rId39"/>
    <p:sldId id="391" r:id="rId40"/>
    <p:sldId id="465" r:id="rId41"/>
    <p:sldId id="394" r:id="rId42"/>
    <p:sldId id="479" r:id="rId43"/>
    <p:sldId id="478" r:id="rId44"/>
    <p:sldId id="480" r:id="rId45"/>
    <p:sldId id="481" r:id="rId46"/>
    <p:sldId id="469" r:id="rId47"/>
    <p:sldId id="468" r:id="rId48"/>
    <p:sldId id="470" r:id="rId49"/>
    <p:sldId id="471" r:id="rId50"/>
    <p:sldId id="488" r:id="rId51"/>
    <p:sldId id="487" r:id="rId52"/>
    <p:sldId id="482" r:id="rId53"/>
    <p:sldId id="485" r:id="rId54"/>
    <p:sldId id="483" r:id="rId55"/>
    <p:sldId id="484" r:id="rId56"/>
    <p:sldId id="486" r:id="rId57"/>
    <p:sldId id="466" r:id="rId5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9C04172-9E47-4ED8-BAB2-461EEF5868BC}">
          <p14:sldIdLst>
            <p14:sldId id="256"/>
            <p14:sldId id="444"/>
            <p14:sldId id="456"/>
            <p14:sldId id="266"/>
            <p14:sldId id="297"/>
            <p14:sldId id="300"/>
            <p14:sldId id="306"/>
            <p14:sldId id="458"/>
            <p14:sldId id="315"/>
            <p14:sldId id="311"/>
            <p14:sldId id="321"/>
            <p14:sldId id="350"/>
            <p14:sldId id="351"/>
            <p14:sldId id="352"/>
            <p14:sldId id="353"/>
            <p14:sldId id="355"/>
            <p14:sldId id="450"/>
            <p14:sldId id="277"/>
            <p14:sldId id="451"/>
            <p14:sldId id="289"/>
            <p14:sldId id="454"/>
            <p14:sldId id="472"/>
            <p14:sldId id="475"/>
            <p14:sldId id="476"/>
            <p14:sldId id="473"/>
            <p14:sldId id="474"/>
            <p14:sldId id="477"/>
            <p14:sldId id="490"/>
            <p14:sldId id="489"/>
            <p14:sldId id="453"/>
            <p14:sldId id="279"/>
            <p14:sldId id="282"/>
            <p14:sldId id="362"/>
            <p14:sldId id="293"/>
            <p14:sldId id="467"/>
            <p14:sldId id="460"/>
            <p14:sldId id="379"/>
          </p14:sldIdLst>
        </p14:section>
        <p14:section name="Раздел без заголовка" id="{AEC6E6C2-2483-4F63-B993-CBE571D160E5}">
          <p14:sldIdLst>
            <p14:sldId id="464"/>
            <p14:sldId id="391"/>
            <p14:sldId id="465"/>
            <p14:sldId id="394"/>
            <p14:sldId id="479"/>
            <p14:sldId id="478"/>
            <p14:sldId id="480"/>
            <p14:sldId id="481"/>
            <p14:sldId id="469"/>
            <p14:sldId id="468"/>
            <p14:sldId id="470"/>
            <p14:sldId id="471"/>
            <p14:sldId id="488"/>
            <p14:sldId id="487"/>
            <p14:sldId id="482"/>
            <p14:sldId id="485"/>
            <p14:sldId id="483"/>
            <p14:sldId id="484"/>
            <p14:sldId id="486"/>
            <p14:sldId id="4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7" autoAdjust="0"/>
    <p:restoredTop sz="94671" autoAdjust="0"/>
  </p:normalViewPr>
  <p:slideViewPr>
    <p:cSldViewPr>
      <p:cViewPr varScale="1">
        <p:scale>
          <a:sx n="111" d="100"/>
          <a:sy n="111" d="100"/>
        </p:scale>
        <p:origin x="153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0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FEE052-7389-42E8-A8B9-94F8B381781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AA1DA-8DA5-472E-A46A-BE7DE4F30572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/>
            <a:t>Медицинская организация</a:t>
          </a:r>
          <a:r>
            <a:rPr lang="ru-RU" dirty="0"/>
            <a:t> независимо от ее организационно-правовой формы</a:t>
          </a:r>
        </a:p>
      </dgm:t>
    </dgm:pt>
    <dgm:pt modelId="{E7FD755D-0126-4482-9AB5-FA3C55D5894C}" type="parTrans" cxnId="{CE3C9DC5-18DC-43B9-BE12-20F24D05FD98}">
      <dgm:prSet/>
      <dgm:spPr/>
      <dgm:t>
        <a:bodyPr/>
        <a:lstStyle/>
        <a:p>
          <a:endParaRPr lang="ru-RU"/>
        </a:p>
      </dgm:t>
    </dgm:pt>
    <dgm:pt modelId="{8AB93AC0-393D-49A5-A6B6-FAABC49FFE2E}" type="sibTrans" cxnId="{CE3C9DC5-18DC-43B9-BE12-20F24D05FD98}">
      <dgm:prSet/>
      <dgm:spPr/>
      <dgm:t>
        <a:bodyPr/>
        <a:lstStyle/>
        <a:p>
          <a:endParaRPr lang="ru-RU"/>
        </a:p>
      </dgm:t>
    </dgm:pt>
    <dgm:pt modelId="{F46D59FB-91FC-450C-9EE4-3AA740C5F603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/>
            <a:t>Орган, осуществляющий пенсионное обеспечение</a:t>
          </a:r>
          <a:endParaRPr lang="ru-RU" dirty="0"/>
        </a:p>
      </dgm:t>
    </dgm:pt>
    <dgm:pt modelId="{EAD5E7CD-0142-407E-9DE3-7D8B4E76DB1A}" type="parTrans" cxnId="{BC8ADCA0-5DE5-4086-A5B3-8C071828F903}">
      <dgm:prSet/>
      <dgm:spPr/>
      <dgm:t>
        <a:bodyPr/>
        <a:lstStyle/>
        <a:p>
          <a:endParaRPr lang="ru-RU"/>
        </a:p>
      </dgm:t>
    </dgm:pt>
    <dgm:pt modelId="{24AAFF2A-DEA0-4A53-8976-CDFB3D9B8D91}" type="sibTrans" cxnId="{BC8ADCA0-5DE5-4086-A5B3-8C071828F903}">
      <dgm:prSet/>
      <dgm:spPr/>
      <dgm:t>
        <a:bodyPr/>
        <a:lstStyle/>
        <a:p>
          <a:endParaRPr lang="ru-RU"/>
        </a:p>
      </dgm:t>
    </dgm:pt>
    <dgm:pt modelId="{D87A5E17-F30F-4A51-BAE4-B5E2FB63445E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/>
            <a:t>Самостоятельное обращение</a:t>
          </a:r>
          <a:endParaRPr lang="ru-RU" dirty="0"/>
        </a:p>
      </dgm:t>
    </dgm:pt>
    <dgm:pt modelId="{42E16337-621A-474E-8C52-241AEB90B847}" type="parTrans" cxnId="{B153C48D-93DA-4D9A-AB56-24E5A6E615FE}">
      <dgm:prSet/>
      <dgm:spPr/>
      <dgm:t>
        <a:bodyPr/>
        <a:lstStyle/>
        <a:p>
          <a:endParaRPr lang="ru-RU"/>
        </a:p>
      </dgm:t>
    </dgm:pt>
    <dgm:pt modelId="{A12B26AE-55E9-4BC6-84C7-8A93582764BF}" type="sibTrans" cxnId="{B153C48D-93DA-4D9A-AB56-24E5A6E615FE}">
      <dgm:prSet/>
      <dgm:spPr/>
      <dgm:t>
        <a:bodyPr/>
        <a:lstStyle/>
        <a:p>
          <a:endParaRPr lang="ru-RU"/>
        </a:p>
      </dgm:t>
    </dgm:pt>
    <dgm:pt modelId="{4A0E70BF-7359-4D2A-A97C-3BC8A51C2EBA}">
      <dgm:prSet/>
      <dgm:spPr/>
      <dgm:t>
        <a:bodyPr/>
        <a:lstStyle/>
        <a:p>
          <a:r>
            <a:rPr lang="ru-RU" b="1"/>
            <a:t>Орган социальной защиты населения</a:t>
          </a:r>
          <a:endParaRPr lang="ru-RU"/>
        </a:p>
      </dgm:t>
    </dgm:pt>
    <dgm:pt modelId="{C87D5870-E4F4-417B-BDE8-D20B6FB255A6}" type="parTrans" cxnId="{0A231696-93CC-4B07-8813-61C308AFA939}">
      <dgm:prSet/>
      <dgm:spPr/>
      <dgm:t>
        <a:bodyPr/>
        <a:lstStyle/>
        <a:p>
          <a:endParaRPr lang="ru-RU"/>
        </a:p>
      </dgm:t>
    </dgm:pt>
    <dgm:pt modelId="{0AD797F1-4B27-4713-B753-8A9D984A788B}" type="sibTrans" cxnId="{0A231696-93CC-4B07-8813-61C308AFA939}">
      <dgm:prSet/>
      <dgm:spPr/>
      <dgm:t>
        <a:bodyPr/>
        <a:lstStyle/>
        <a:p>
          <a:endParaRPr lang="ru-RU"/>
        </a:p>
      </dgm:t>
    </dgm:pt>
    <dgm:pt modelId="{AD5BDCD7-FC20-4A14-BBE4-04355B359B78}" type="pres">
      <dgm:prSet presAssocID="{8DFEE052-7389-42E8-A8B9-94F8B3817816}" presName="Name0" presStyleCnt="0">
        <dgm:presLayoutVars>
          <dgm:chMax val="7"/>
          <dgm:chPref val="7"/>
          <dgm:dir/>
        </dgm:presLayoutVars>
      </dgm:prSet>
      <dgm:spPr/>
    </dgm:pt>
    <dgm:pt modelId="{36E79639-1FDB-4CCA-BD72-EF27C03967EB}" type="pres">
      <dgm:prSet presAssocID="{8DFEE052-7389-42E8-A8B9-94F8B3817816}" presName="Name1" presStyleCnt="0"/>
      <dgm:spPr/>
    </dgm:pt>
    <dgm:pt modelId="{F6143942-74B4-4702-85AF-5674FCBCABAF}" type="pres">
      <dgm:prSet presAssocID="{8DFEE052-7389-42E8-A8B9-94F8B3817816}" presName="cycle" presStyleCnt="0"/>
      <dgm:spPr/>
    </dgm:pt>
    <dgm:pt modelId="{6A287C32-F631-486F-93DA-E06D8AD50CA4}" type="pres">
      <dgm:prSet presAssocID="{8DFEE052-7389-42E8-A8B9-94F8B3817816}" presName="srcNode" presStyleLbl="node1" presStyleIdx="0" presStyleCnt="4"/>
      <dgm:spPr/>
    </dgm:pt>
    <dgm:pt modelId="{80750C6B-0234-4A43-A17D-BA0F4A2B366E}" type="pres">
      <dgm:prSet presAssocID="{8DFEE052-7389-42E8-A8B9-94F8B3817816}" presName="conn" presStyleLbl="parChTrans1D2" presStyleIdx="0" presStyleCnt="1"/>
      <dgm:spPr/>
    </dgm:pt>
    <dgm:pt modelId="{3A131EBA-8444-4436-AE01-FA368DFC664C}" type="pres">
      <dgm:prSet presAssocID="{8DFEE052-7389-42E8-A8B9-94F8B3817816}" presName="extraNode" presStyleLbl="node1" presStyleIdx="0" presStyleCnt="4"/>
      <dgm:spPr/>
    </dgm:pt>
    <dgm:pt modelId="{BBAC4728-26C2-4AE6-B0CF-DA6145B6FBA0}" type="pres">
      <dgm:prSet presAssocID="{8DFEE052-7389-42E8-A8B9-94F8B3817816}" presName="dstNode" presStyleLbl="node1" presStyleIdx="0" presStyleCnt="4"/>
      <dgm:spPr/>
    </dgm:pt>
    <dgm:pt modelId="{E30E48C6-306D-4A18-8508-1A21E329F95E}" type="pres">
      <dgm:prSet presAssocID="{DD9AA1DA-8DA5-472E-A46A-BE7DE4F30572}" presName="text_1" presStyleLbl="node1" presStyleIdx="0" presStyleCnt="4">
        <dgm:presLayoutVars>
          <dgm:bulletEnabled val="1"/>
        </dgm:presLayoutVars>
      </dgm:prSet>
      <dgm:spPr/>
    </dgm:pt>
    <dgm:pt modelId="{2369933A-045C-4BE3-BA4A-EB8CDC8AD7E2}" type="pres">
      <dgm:prSet presAssocID="{DD9AA1DA-8DA5-472E-A46A-BE7DE4F30572}" presName="accent_1" presStyleCnt="0"/>
      <dgm:spPr/>
    </dgm:pt>
    <dgm:pt modelId="{A38253A8-8823-4ED2-979D-207C8FD4A05F}" type="pres">
      <dgm:prSet presAssocID="{DD9AA1DA-8DA5-472E-A46A-BE7DE4F30572}" presName="accentRepeatNode" presStyleLbl="solidFgAcc1" presStyleIdx="0" presStyleCnt="4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</dgm:pt>
    <dgm:pt modelId="{89CCF2EF-D5FA-498C-B196-2A643E485060}" type="pres">
      <dgm:prSet presAssocID="{F46D59FB-91FC-450C-9EE4-3AA740C5F603}" presName="text_2" presStyleLbl="node1" presStyleIdx="1" presStyleCnt="4">
        <dgm:presLayoutVars>
          <dgm:bulletEnabled val="1"/>
        </dgm:presLayoutVars>
      </dgm:prSet>
      <dgm:spPr/>
    </dgm:pt>
    <dgm:pt modelId="{88F19906-9E12-4779-B6E9-4D1F7A09A16C}" type="pres">
      <dgm:prSet presAssocID="{F46D59FB-91FC-450C-9EE4-3AA740C5F603}" presName="accent_2" presStyleCnt="0"/>
      <dgm:spPr/>
    </dgm:pt>
    <dgm:pt modelId="{5B6ECD20-4694-4135-8474-FED6C10601E6}" type="pres">
      <dgm:prSet presAssocID="{F46D59FB-91FC-450C-9EE4-3AA740C5F603}" presName="accentRepeatNode" presStyleLbl="solidFgAcc1" presStyleIdx="1" presStyleCnt="4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</dgm:pt>
    <dgm:pt modelId="{D175B4C7-AD10-4024-8D97-B43ECD0CFEFA}" type="pres">
      <dgm:prSet presAssocID="{4A0E70BF-7359-4D2A-A97C-3BC8A51C2EBA}" presName="text_3" presStyleLbl="node1" presStyleIdx="2" presStyleCnt="4">
        <dgm:presLayoutVars>
          <dgm:bulletEnabled val="1"/>
        </dgm:presLayoutVars>
      </dgm:prSet>
      <dgm:spPr/>
    </dgm:pt>
    <dgm:pt modelId="{9D92528F-F23E-4CBA-AD90-275C9BFEE6BC}" type="pres">
      <dgm:prSet presAssocID="{4A0E70BF-7359-4D2A-A97C-3BC8A51C2EBA}" presName="accent_3" presStyleCnt="0"/>
      <dgm:spPr/>
    </dgm:pt>
    <dgm:pt modelId="{12DA14A7-A04B-4444-883D-6005A6470CDA}" type="pres">
      <dgm:prSet presAssocID="{4A0E70BF-7359-4D2A-A97C-3BC8A51C2EBA}" presName="accentRepeatNode" presStyleLbl="solidFgAcc1" presStyleIdx="2" presStyleCnt="4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</dgm:pt>
    <dgm:pt modelId="{25066679-449D-4F1E-9A10-F745B7EEBA2C}" type="pres">
      <dgm:prSet presAssocID="{D87A5E17-F30F-4A51-BAE4-B5E2FB63445E}" presName="text_4" presStyleLbl="node1" presStyleIdx="3" presStyleCnt="4">
        <dgm:presLayoutVars>
          <dgm:bulletEnabled val="1"/>
        </dgm:presLayoutVars>
      </dgm:prSet>
      <dgm:spPr/>
    </dgm:pt>
    <dgm:pt modelId="{20976A45-02A8-45F5-8E60-6B263F8F88A0}" type="pres">
      <dgm:prSet presAssocID="{D87A5E17-F30F-4A51-BAE4-B5E2FB63445E}" presName="accent_4" presStyleCnt="0"/>
      <dgm:spPr/>
    </dgm:pt>
    <dgm:pt modelId="{78CFCA8E-D954-4ED1-9A87-43503F50E878}" type="pres">
      <dgm:prSet presAssocID="{D87A5E17-F30F-4A51-BAE4-B5E2FB63445E}" presName="accentRepeatNode" presStyleLbl="solidFgAcc1" presStyleIdx="3" presStyleCnt="4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</dgm:pt>
  </dgm:ptLst>
  <dgm:cxnLst>
    <dgm:cxn modelId="{5A946916-F474-4FB8-8D6A-EE68EC107A73}" type="presOf" srcId="{D87A5E17-F30F-4A51-BAE4-B5E2FB63445E}" destId="{25066679-449D-4F1E-9A10-F745B7EEBA2C}" srcOrd="0" destOrd="0" presId="urn:microsoft.com/office/officeart/2008/layout/VerticalCurvedList"/>
    <dgm:cxn modelId="{48188027-D8C7-45D3-A89B-CB4C97E37436}" type="presOf" srcId="{F46D59FB-91FC-450C-9EE4-3AA740C5F603}" destId="{89CCF2EF-D5FA-498C-B196-2A643E485060}" srcOrd="0" destOrd="0" presId="urn:microsoft.com/office/officeart/2008/layout/VerticalCurvedList"/>
    <dgm:cxn modelId="{96EB9742-A9FA-4966-9EF9-34A0BFB3897F}" type="presOf" srcId="{8AB93AC0-393D-49A5-A6B6-FAABC49FFE2E}" destId="{80750C6B-0234-4A43-A17D-BA0F4A2B366E}" srcOrd="0" destOrd="0" presId="urn:microsoft.com/office/officeart/2008/layout/VerticalCurvedList"/>
    <dgm:cxn modelId="{2499A57D-49AB-411F-85D9-AEDBD5B26FD3}" type="presOf" srcId="{4A0E70BF-7359-4D2A-A97C-3BC8A51C2EBA}" destId="{D175B4C7-AD10-4024-8D97-B43ECD0CFEFA}" srcOrd="0" destOrd="0" presId="urn:microsoft.com/office/officeart/2008/layout/VerticalCurvedList"/>
    <dgm:cxn modelId="{B153C48D-93DA-4D9A-AB56-24E5A6E615FE}" srcId="{8DFEE052-7389-42E8-A8B9-94F8B3817816}" destId="{D87A5E17-F30F-4A51-BAE4-B5E2FB63445E}" srcOrd="3" destOrd="0" parTransId="{42E16337-621A-474E-8C52-241AEB90B847}" sibTransId="{A12B26AE-55E9-4BC6-84C7-8A93582764BF}"/>
    <dgm:cxn modelId="{BF63DF91-3125-4A3B-94C0-3BD016C474AD}" type="presOf" srcId="{DD9AA1DA-8DA5-472E-A46A-BE7DE4F30572}" destId="{E30E48C6-306D-4A18-8508-1A21E329F95E}" srcOrd="0" destOrd="0" presId="urn:microsoft.com/office/officeart/2008/layout/VerticalCurvedList"/>
    <dgm:cxn modelId="{0A231696-93CC-4B07-8813-61C308AFA939}" srcId="{8DFEE052-7389-42E8-A8B9-94F8B3817816}" destId="{4A0E70BF-7359-4D2A-A97C-3BC8A51C2EBA}" srcOrd="2" destOrd="0" parTransId="{C87D5870-E4F4-417B-BDE8-D20B6FB255A6}" sibTransId="{0AD797F1-4B27-4713-B753-8A9D984A788B}"/>
    <dgm:cxn modelId="{BC8ADCA0-5DE5-4086-A5B3-8C071828F903}" srcId="{8DFEE052-7389-42E8-A8B9-94F8B3817816}" destId="{F46D59FB-91FC-450C-9EE4-3AA740C5F603}" srcOrd="1" destOrd="0" parTransId="{EAD5E7CD-0142-407E-9DE3-7D8B4E76DB1A}" sibTransId="{24AAFF2A-DEA0-4A53-8976-CDFB3D9B8D91}"/>
    <dgm:cxn modelId="{B3600AAE-C697-44BA-9640-A779508007FA}" type="presOf" srcId="{8DFEE052-7389-42E8-A8B9-94F8B3817816}" destId="{AD5BDCD7-FC20-4A14-BBE4-04355B359B78}" srcOrd="0" destOrd="0" presId="urn:microsoft.com/office/officeart/2008/layout/VerticalCurvedList"/>
    <dgm:cxn modelId="{CE3C9DC5-18DC-43B9-BE12-20F24D05FD98}" srcId="{8DFEE052-7389-42E8-A8B9-94F8B3817816}" destId="{DD9AA1DA-8DA5-472E-A46A-BE7DE4F30572}" srcOrd="0" destOrd="0" parTransId="{E7FD755D-0126-4482-9AB5-FA3C55D5894C}" sibTransId="{8AB93AC0-393D-49A5-A6B6-FAABC49FFE2E}"/>
    <dgm:cxn modelId="{0B412CA8-5656-421D-B9C0-C7F2A3FD9D7E}" type="presParOf" srcId="{AD5BDCD7-FC20-4A14-BBE4-04355B359B78}" destId="{36E79639-1FDB-4CCA-BD72-EF27C03967EB}" srcOrd="0" destOrd="0" presId="urn:microsoft.com/office/officeart/2008/layout/VerticalCurvedList"/>
    <dgm:cxn modelId="{F6F56151-8DE7-4ADE-B6D1-59E303933C16}" type="presParOf" srcId="{36E79639-1FDB-4CCA-BD72-EF27C03967EB}" destId="{F6143942-74B4-4702-85AF-5674FCBCABAF}" srcOrd="0" destOrd="0" presId="urn:microsoft.com/office/officeart/2008/layout/VerticalCurvedList"/>
    <dgm:cxn modelId="{269415AF-E66E-4926-8C47-FF23C52D164A}" type="presParOf" srcId="{F6143942-74B4-4702-85AF-5674FCBCABAF}" destId="{6A287C32-F631-486F-93DA-E06D8AD50CA4}" srcOrd="0" destOrd="0" presId="urn:microsoft.com/office/officeart/2008/layout/VerticalCurvedList"/>
    <dgm:cxn modelId="{8199AAAF-B49A-424D-918E-58F85062E67C}" type="presParOf" srcId="{F6143942-74B4-4702-85AF-5674FCBCABAF}" destId="{80750C6B-0234-4A43-A17D-BA0F4A2B366E}" srcOrd="1" destOrd="0" presId="urn:microsoft.com/office/officeart/2008/layout/VerticalCurvedList"/>
    <dgm:cxn modelId="{0AF2AF9A-15C0-4F5E-8E29-A49274477717}" type="presParOf" srcId="{F6143942-74B4-4702-85AF-5674FCBCABAF}" destId="{3A131EBA-8444-4436-AE01-FA368DFC664C}" srcOrd="2" destOrd="0" presId="urn:microsoft.com/office/officeart/2008/layout/VerticalCurvedList"/>
    <dgm:cxn modelId="{E9A04D1C-1D6D-49F2-8103-B21DDDA50F12}" type="presParOf" srcId="{F6143942-74B4-4702-85AF-5674FCBCABAF}" destId="{BBAC4728-26C2-4AE6-B0CF-DA6145B6FBA0}" srcOrd="3" destOrd="0" presId="urn:microsoft.com/office/officeart/2008/layout/VerticalCurvedList"/>
    <dgm:cxn modelId="{40319462-9C75-46DF-A3D5-D5A4D1ACD956}" type="presParOf" srcId="{36E79639-1FDB-4CCA-BD72-EF27C03967EB}" destId="{E30E48C6-306D-4A18-8508-1A21E329F95E}" srcOrd="1" destOrd="0" presId="urn:microsoft.com/office/officeart/2008/layout/VerticalCurvedList"/>
    <dgm:cxn modelId="{F899D8DE-507E-4E8A-8763-6E975C33495D}" type="presParOf" srcId="{36E79639-1FDB-4CCA-BD72-EF27C03967EB}" destId="{2369933A-045C-4BE3-BA4A-EB8CDC8AD7E2}" srcOrd="2" destOrd="0" presId="urn:microsoft.com/office/officeart/2008/layout/VerticalCurvedList"/>
    <dgm:cxn modelId="{0DD45082-36FC-442D-A084-16BC7D06389F}" type="presParOf" srcId="{2369933A-045C-4BE3-BA4A-EB8CDC8AD7E2}" destId="{A38253A8-8823-4ED2-979D-207C8FD4A05F}" srcOrd="0" destOrd="0" presId="urn:microsoft.com/office/officeart/2008/layout/VerticalCurvedList"/>
    <dgm:cxn modelId="{9CDBA39A-66FE-43DD-BF5D-E955DC0EEBFC}" type="presParOf" srcId="{36E79639-1FDB-4CCA-BD72-EF27C03967EB}" destId="{89CCF2EF-D5FA-498C-B196-2A643E485060}" srcOrd="3" destOrd="0" presId="urn:microsoft.com/office/officeart/2008/layout/VerticalCurvedList"/>
    <dgm:cxn modelId="{212A2CD6-02E9-427A-8916-91AC89F72E95}" type="presParOf" srcId="{36E79639-1FDB-4CCA-BD72-EF27C03967EB}" destId="{88F19906-9E12-4779-B6E9-4D1F7A09A16C}" srcOrd="4" destOrd="0" presId="urn:microsoft.com/office/officeart/2008/layout/VerticalCurvedList"/>
    <dgm:cxn modelId="{4678CAAA-BA89-4C9D-A6AF-CDCB9C386EF5}" type="presParOf" srcId="{88F19906-9E12-4779-B6E9-4D1F7A09A16C}" destId="{5B6ECD20-4694-4135-8474-FED6C10601E6}" srcOrd="0" destOrd="0" presId="urn:microsoft.com/office/officeart/2008/layout/VerticalCurvedList"/>
    <dgm:cxn modelId="{9155D656-844D-469C-9F14-1313B803FBF3}" type="presParOf" srcId="{36E79639-1FDB-4CCA-BD72-EF27C03967EB}" destId="{D175B4C7-AD10-4024-8D97-B43ECD0CFEFA}" srcOrd="5" destOrd="0" presId="urn:microsoft.com/office/officeart/2008/layout/VerticalCurvedList"/>
    <dgm:cxn modelId="{7A624C22-2EA3-44A2-AFF2-8B2B39AA8A98}" type="presParOf" srcId="{36E79639-1FDB-4CCA-BD72-EF27C03967EB}" destId="{9D92528F-F23E-4CBA-AD90-275C9BFEE6BC}" srcOrd="6" destOrd="0" presId="urn:microsoft.com/office/officeart/2008/layout/VerticalCurvedList"/>
    <dgm:cxn modelId="{70E4DF0F-2BDE-45A5-9553-52C6322E08C9}" type="presParOf" srcId="{9D92528F-F23E-4CBA-AD90-275C9BFEE6BC}" destId="{12DA14A7-A04B-4444-883D-6005A6470CDA}" srcOrd="0" destOrd="0" presId="urn:microsoft.com/office/officeart/2008/layout/VerticalCurvedList"/>
    <dgm:cxn modelId="{7B740BF7-8704-4F7D-A4B7-C8F051A0159E}" type="presParOf" srcId="{36E79639-1FDB-4CCA-BD72-EF27C03967EB}" destId="{25066679-449D-4F1E-9A10-F745B7EEBA2C}" srcOrd="7" destOrd="0" presId="urn:microsoft.com/office/officeart/2008/layout/VerticalCurvedList"/>
    <dgm:cxn modelId="{2A381EC3-0946-4EBA-942B-A2165DA6AA82}" type="presParOf" srcId="{36E79639-1FDB-4CCA-BD72-EF27C03967EB}" destId="{20976A45-02A8-45F5-8E60-6B263F8F88A0}" srcOrd="8" destOrd="0" presId="urn:microsoft.com/office/officeart/2008/layout/VerticalCurvedList"/>
    <dgm:cxn modelId="{B13AB59E-3D27-4035-B4E3-35856DA0A7AE}" type="presParOf" srcId="{20976A45-02A8-45F5-8E60-6B263F8F88A0}" destId="{78CFCA8E-D954-4ED1-9A87-43503F50E87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FEE052-7389-42E8-A8B9-94F8B381781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AA1DA-8DA5-472E-A46A-BE7DE4F30572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/>
            <a:t>Медицинская организация</a:t>
          </a:r>
          <a:r>
            <a:rPr lang="ru-RU" dirty="0"/>
            <a:t> независимо от ее организационно-правовой формы</a:t>
          </a:r>
        </a:p>
      </dgm:t>
    </dgm:pt>
    <dgm:pt modelId="{E7FD755D-0126-4482-9AB5-FA3C55D5894C}" type="parTrans" cxnId="{CE3C9DC5-18DC-43B9-BE12-20F24D05FD98}">
      <dgm:prSet/>
      <dgm:spPr/>
      <dgm:t>
        <a:bodyPr/>
        <a:lstStyle/>
        <a:p>
          <a:endParaRPr lang="ru-RU"/>
        </a:p>
      </dgm:t>
    </dgm:pt>
    <dgm:pt modelId="{8AB93AC0-393D-49A5-A6B6-FAABC49FFE2E}" type="sibTrans" cxnId="{CE3C9DC5-18DC-43B9-BE12-20F24D05FD98}">
      <dgm:prSet/>
      <dgm:spPr/>
      <dgm:t>
        <a:bodyPr/>
        <a:lstStyle/>
        <a:p>
          <a:endParaRPr lang="ru-RU"/>
        </a:p>
      </dgm:t>
    </dgm:pt>
    <dgm:pt modelId="{F46D59FB-91FC-450C-9EE4-3AA740C5F603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/>
            <a:t>Орган, осуществляющий пенсионное обеспечение</a:t>
          </a:r>
          <a:endParaRPr lang="ru-RU" dirty="0"/>
        </a:p>
      </dgm:t>
    </dgm:pt>
    <dgm:pt modelId="{EAD5E7CD-0142-407E-9DE3-7D8B4E76DB1A}" type="parTrans" cxnId="{BC8ADCA0-5DE5-4086-A5B3-8C071828F903}">
      <dgm:prSet/>
      <dgm:spPr/>
      <dgm:t>
        <a:bodyPr/>
        <a:lstStyle/>
        <a:p>
          <a:endParaRPr lang="ru-RU"/>
        </a:p>
      </dgm:t>
    </dgm:pt>
    <dgm:pt modelId="{24AAFF2A-DEA0-4A53-8976-CDFB3D9B8D91}" type="sibTrans" cxnId="{BC8ADCA0-5DE5-4086-A5B3-8C071828F903}">
      <dgm:prSet/>
      <dgm:spPr/>
      <dgm:t>
        <a:bodyPr/>
        <a:lstStyle/>
        <a:p>
          <a:endParaRPr lang="ru-RU"/>
        </a:p>
      </dgm:t>
    </dgm:pt>
    <dgm:pt modelId="{D87A5E17-F30F-4A51-BAE4-B5E2FB63445E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/>
            <a:t>Самостоятельное обращение</a:t>
          </a:r>
          <a:endParaRPr lang="ru-RU" dirty="0"/>
        </a:p>
      </dgm:t>
    </dgm:pt>
    <dgm:pt modelId="{42E16337-621A-474E-8C52-241AEB90B847}" type="parTrans" cxnId="{B153C48D-93DA-4D9A-AB56-24E5A6E615FE}">
      <dgm:prSet/>
      <dgm:spPr/>
      <dgm:t>
        <a:bodyPr/>
        <a:lstStyle/>
        <a:p>
          <a:endParaRPr lang="ru-RU"/>
        </a:p>
      </dgm:t>
    </dgm:pt>
    <dgm:pt modelId="{A12B26AE-55E9-4BC6-84C7-8A93582764BF}" type="sibTrans" cxnId="{B153C48D-93DA-4D9A-AB56-24E5A6E615FE}">
      <dgm:prSet/>
      <dgm:spPr/>
      <dgm:t>
        <a:bodyPr/>
        <a:lstStyle/>
        <a:p>
          <a:endParaRPr lang="ru-RU"/>
        </a:p>
      </dgm:t>
    </dgm:pt>
    <dgm:pt modelId="{4A0E70BF-7359-4D2A-A97C-3BC8A51C2EBA}">
      <dgm:prSet/>
      <dgm:spPr/>
      <dgm:t>
        <a:bodyPr/>
        <a:lstStyle/>
        <a:p>
          <a:r>
            <a:rPr lang="ru-RU" b="1"/>
            <a:t>Орган социальной защиты населения</a:t>
          </a:r>
          <a:endParaRPr lang="ru-RU"/>
        </a:p>
      </dgm:t>
    </dgm:pt>
    <dgm:pt modelId="{C87D5870-E4F4-417B-BDE8-D20B6FB255A6}" type="parTrans" cxnId="{0A231696-93CC-4B07-8813-61C308AFA939}">
      <dgm:prSet/>
      <dgm:spPr/>
      <dgm:t>
        <a:bodyPr/>
        <a:lstStyle/>
        <a:p>
          <a:endParaRPr lang="ru-RU"/>
        </a:p>
      </dgm:t>
    </dgm:pt>
    <dgm:pt modelId="{0AD797F1-4B27-4713-B753-8A9D984A788B}" type="sibTrans" cxnId="{0A231696-93CC-4B07-8813-61C308AFA939}">
      <dgm:prSet/>
      <dgm:spPr/>
      <dgm:t>
        <a:bodyPr/>
        <a:lstStyle/>
        <a:p>
          <a:endParaRPr lang="ru-RU"/>
        </a:p>
      </dgm:t>
    </dgm:pt>
    <dgm:pt modelId="{AD5BDCD7-FC20-4A14-BBE4-04355B359B78}" type="pres">
      <dgm:prSet presAssocID="{8DFEE052-7389-42E8-A8B9-94F8B3817816}" presName="Name0" presStyleCnt="0">
        <dgm:presLayoutVars>
          <dgm:chMax val="7"/>
          <dgm:chPref val="7"/>
          <dgm:dir/>
        </dgm:presLayoutVars>
      </dgm:prSet>
      <dgm:spPr/>
    </dgm:pt>
    <dgm:pt modelId="{36E79639-1FDB-4CCA-BD72-EF27C03967EB}" type="pres">
      <dgm:prSet presAssocID="{8DFEE052-7389-42E8-A8B9-94F8B3817816}" presName="Name1" presStyleCnt="0"/>
      <dgm:spPr/>
    </dgm:pt>
    <dgm:pt modelId="{F6143942-74B4-4702-85AF-5674FCBCABAF}" type="pres">
      <dgm:prSet presAssocID="{8DFEE052-7389-42E8-A8B9-94F8B3817816}" presName="cycle" presStyleCnt="0"/>
      <dgm:spPr/>
    </dgm:pt>
    <dgm:pt modelId="{6A287C32-F631-486F-93DA-E06D8AD50CA4}" type="pres">
      <dgm:prSet presAssocID="{8DFEE052-7389-42E8-A8B9-94F8B3817816}" presName="srcNode" presStyleLbl="node1" presStyleIdx="0" presStyleCnt="4"/>
      <dgm:spPr/>
    </dgm:pt>
    <dgm:pt modelId="{80750C6B-0234-4A43-A17D-BA0F4A2B366E}" type="pres">
      <dgm:prSet presAssocID="{8DFEE052-7389-42E8-A8B9-94F8B3817816}" presName="conn" presStyleLbl="parChTrans1D2" presStyleIdx="0" presStyleCnt="1"/>
      <dgm:spPr/>
    </dgm:pt>
    <dgm:pt modelId="{3A131EBA-8444-4436-AE01-FA368DFC664C}" type="pres">
      <dgm:prSet presAssocID="{8DFEE052-7389-42E8-A8B9-94F8B3817816}" presName="extraNode" presStyleLbl="node1" presStyleIdx="0" presStyleCnt="4"/>
      <dgm:spPr/>
    </dgm:pt>
    <dgm:pt modelId="{BBAC4728-26C2-4AE6-B0CF-DA6145B6FBA0}" type="pres">
      <dgm:prSet presAssocID="{8DFEE052-7389-42E8-A8B9-94F8B3817816}" presName="dstNode" presStyleLbl="node1" presStyleIdx="0" presStyleCnt="4"/>
      <dgm:spPr/>
    </dgm:pt>
    <dgm:pt modelId="{E30E48C6-306D-4A18-8508-1A21E329F95E}" type="pres">
      <dgm:prSet presAssocID="{DD9AA1DA-8DA5-472E-A46A-BE7DE4F30572}" presName="text_1" presStyleLbl="node1" presStyleIdx="0" presStyleCnt="4">
        <dgm:presLayoutVars>
          <dgm:bulletEnabled val="1"/>
        </dgm:presLayoutVars>
      </dgm:prSet>
      <dgm:spPr/>
    </dgm:pt>
    <dgm:pt modelId="{2369933A-045C-4BE3-BA4A-EB8CDC8AD7E2}" type="pres">
      <dgm:prSet presAssocID="{DD9AA1DA-8DA5-472E-A46A-BE7DE4F30572}" presName="accent_1" presStyleCnt="0"/>
      <dgm:spPr/>
    </dgm:pt>
    <dgm:pt modelId="{A38253A8-8823-4ED2-979D-207C8FD4A05F}" type="pres">
      <dgm:prSet presAssocID="{DD9AA1DA-8DA5-472E-A46A-BE7DE4F30572}" presName="accentRepeatNode" presStyleLbl="solidFgAcc1" presStyleIdx="0" presStyleCnt="4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</dgm:pt>
    <dgm:pt modelId="{89CCF2EF-D5FA-498C-B196-2A643E485060}" type="pres">
      <dgm:prSet presAssocID="{F46D59FB-91FC-450C-9EE4-3AA740C5F603}" presName="text_2" presStyleLbl="node1" presStyleIdx="1" presStyleCnt="4">
        <dgm:presLayoutVars>
          <dgm:bulletEnabled val="1"/>
        </dgm:presLayoutVars>
      </dgm:prSet>
      <dgm:spPr/>
    </dgm:pt>
    <dgm:pt modelId="{88F19906-9E12-4779-B6E9-4D1F7A09A16C}" type="pres">
      <dgm:prSet presAssocID="{F46D59FB-91FC-450C-9EE4-3AA740C5F603}" presName="accent_2" presStyleCnt="0"/>
      <dgm:spPr/>
    </dgm:pt>
    <dgm:pt modelId="{5B6ECD20-4694-4135-8474-FED6C10601E6}" type="pres">
      <dgm:prSet presAssocID="{F46D59FB-91FC-450C-9EE4-3AA740C5F603}" presName="accentRepeatNode" presStyleLbl="solidFgAcc1" presStyleIdx="1" presStyleCnt="4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</dgm:pt>
    <dgm:pt modelId="{D175B4C7-AD10-4024-8D97-B43ECD0CFEFA}" type="pres">
      <dgm:prSet presAssocID="{4A0E70BF-7359-4D2A-A97C-3BC8A51C2EBA}" presName="text_3" presStyleLbl="node1" presStyleIdx="2" presStyleCnt="4">
        <dgm:presLayoutVars>
          <dgm:bulletEnabled val="1"/>
        </dgm:presLayoutVars>
      </dgm:prSet>
      <dgm:spPr/>
    </dgm:pt>
    <dgm:pt modelId="{9D92528F-F23E-4CBA-AD90-275C9BFEE6BC}" type="pres">
      <dgm:prSet presAssocID="{4A0E70BF-7359-4D2A-A97C-3BC8A51C2EBA}" presName="accent_3" presStyleCnt="0"/>
      <dgm:spPr/>
    </dgm:pt>
    <dgm:pt modelId="{12DA14A7-A04B-4444-883D-6005A6470CDA}" type="pres">
      <dgm:prSet presAssocID="{4A0E70BF-7359-4D2A-A97C-3BC8A51C2EBA}" presName="accentRepeatNode" presStyleLbl="solidFgAcc1" presStyleIdx="2" presStyleCnt="4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</dgm:pt>
    <dgm:pt modelId="{25066679-449D-4F1E-9A10-F745B7EEBA2C}" type="pres">
      <dgm:prSet presAssocID="{D87A5E17-F30F-4A51-BAE4-B5E2FB63445E}" presName="text_4" presStyleLbl="node1" presStyleIdx="3" presStyleCnt="4">
        <dgm:presLayoutVars>
          <dgm:bulletEnabled val="1"/>
        </dgm:presLayoutVars>
      </dgm:prSet>
      <dgm:spPr/>
    </dgm:pt>
    <dgm:pt modelId="{20976A45-02A8-45F5-8E60-6B263F8F88A0}" type="pres">
      <dgm:prSet presAssocID="{D87A5E17-F30F-4A51-BAE4-B5E2FB63445E}" presName="accent_4" presStyleCnt="0"/>
      <dgm:spPr/>
    </dgm:pt>
    <dgm:pt modelId="{78CFCA8E-D954-4ED1-9A87-43503F50E878}" type="pres">
      <dgm:prSet presAssocID="{D87A5E17-F30F-4A51-BAE4-B5E2FB63445E}" presName="accentRepeatNode" presStyleLbl="solidFgAcc1" presStyleIdx="3" presStyleCnt="4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</dgm:pt>
  </dgm:ptLst>
  <dgm:cxnLst>
    <dgm:cxn modelId="{0576C031-E555-4F74-9789-60665C7E5874}" type="presOf" srcId="{4A0E70BF-7359-4D2A-A97C-3BC8A51C2EBA}" destId="{D175B4C7-AD10-4024-8D97-B43ECD0CFEFA}" srcOrd="0" destOrd="0" presId="urn:microsoft.com/office/officeart/2008/layout/VerticalCurvedList"/>
    <dgm:cxn modelId="{9004366B-4922-445E-ADF8-C1B56429F9B6}" type="presOf" srcId="{8AB93AC0-393D-49A5-A6B6-FAABC49FFE2E}" destId="{80750C6B-0234-4A43-A17D-BA0F4A2B366E}" srcOrd="0" destOrd="0" presId="urn:microsoft.com/office/officeart/2008/layout/VerticalCurvedList"/>
    <dgm:cxn modelId="{795C736C-F7B4-49B7-AACF-25CFDBB3DA37}" type="presOf" srcId="{DD9AA1DA-8DA5-472E-A46A-BE7DE4F30572}" destId="{E30E48C6-306D-4A18-8508-1A21E329F95E}" srcOrd="0" destOrd="0" presId="urn:microsoft.com/office/officeart/2008/layout/VerticalCurvedList"/>
    <dgm:cxn modelId="{B06A8F54-4AC5-4C1E-ADAA-C58BF86C98D1}" type="presOf" srcId="{D87A5E17-F30F-4A51-BAE4-B5E2FB63445E}" destId="{25066679-449D-4F1E-9A10-F745B7EEBA2C}" srcOrd="0" destOrd="0" presId="urn:microsoft.com/office/officeart/2008/layout/VerticalCurvedList"/>
    <dgm:cxn modelId="{B153C48D-93DA-4D9A-AB56-24E5A6E615FE}" srcId="{8DFEE052-7389-42E8-A8B9-94F8B3817816}" destId="{D87A5E17-F30F-4A51-BAE4-B5E2FB63445E}" srcOrd="3" destOrd="0" parTransId="{42E16337-621A-474E-8C52-241AEB90B847}" sibTransId="{A12B26AE-55E9-4BC6-84C7-8A93582764BF}"/>
    <dgm:cxn modelId="{0A231696-93CC-4B07-8813-61C308AFA939}" srcId="{8DFEE052-7389-42E8-A8B9-94F8B3817816}" destId="{4A0E70BF-7359-4D2A-A97C-3BC8A51C2EBA}" srcOrd="2" destOrd="0" parTransId="{C87D5870-E4F4-417B-BDE8-D20B6FB255A6}" sibTransId="{0AD797F1-4B27-4713-B753-8A9D984A788B}"/>
    <dgm:cxn modelId="{F513B099-AEBE-4310-A662-1D55CAB6BB16}" type="presOf" srcId="{8DFEE052-7389-42E8-A8B9-94F8B3817816}" destId="{AD5BDCD7-FC20-4A14-BBE4-04355B359B78}" srcOrd="0" destOrd="0" presId="urn:microsoft.com/office/officeart/2008/layout/VerticalCurvedList"/>
    <dgm:cxn modelId="{BC8ADCA0-5DE5-4086-A5B3-8C071828F903}" srcId="{8DFEE052-7389-42E8-A8B9-94F8B3817816}" destId="{F46D59FB-91FC-450C-9EE4-3AA740C5F603}" srcOrd="1" destOrd="0" parTransId="{EAD5E7CD-0142-407E-9DE3-7D8B4E76DB1A}" sibTransId="{24AAFF2A-DEA0-4A53-8976-CDFB3D9B8D91}"/>
    <dgm:cxn modelId="{058984C1-A26E-4931-9774-7EE4E6FDCF17}" type="presOf" srcId="{F46D59FB-91FC-450C-9EE4-3AA740C5F603}" destId="{89CCF2EF-D5FA-498C-B196-2A643E485060}" srcOrd="0" destOrd="0" presId="urn:microsoft.com/office/officeart/2008/layout/VerticalCurvedList"/>
    <dgm:cxn modelId="{CE3C9DC5-18DC-43B9-BE12-20F24D05FD98}" srcId="{8DFEE052-7389-42E8-A8B9-94F8B3817816}" destId="{DD9AA1DA-8DA5-472E-A46A-BE7DE4F30572}" srcOrd="0" destOrd="0" parTransId="{E7FD755D-0126-4482-9AB5-FA3C55D5894C}" sibTransId="{8AB93AC0-393D-49A5-A6B6-FAABC49FFE2E}"/>
    <dgm:cxn modelId="{A43CA547-EF01-4A26-9F84-BACCE6957AEB}" type="presParOf" srcId="{AD5BDCD7-FC20-4A14-BBE4-04355B359B78}" destId="{36E79639-1FDB-4CCA-BD72-EF27C03967EB}" srcOrd="0" destOrd="0" presId="urn:microsoft.com/office/officeart/2008/layout/VerticalCurvedList"/>
    <dgm:cxn modelId="{3EC576A1-8D4B-475F-A233-868687EB2D57}" type="presParOf" srcId="{36E79639-1FDB-4CCA-BD72-EF27C03967EB}" destId="{F6143942-74B4-4702-85AF-5674FCBCABAF}" srcOrd="0" destOrd="0" presId="urn:microsoft.com/office/officeart/2008/layout/VerticalCurvedList"/>
    <dgm:cxn modelId="{5B845925-3F05-44AA-BC0E-31E257A9793F}" type="presParOf" srcId="{F6143942-74B4-4702-85AF-5674FCBCABAF}" destId="{6A287C32-F631-486F-93DA-E06D8AD50CA4}" srcOrd="0" destOrd="0" presId="urn:microsoft.com/office/officeart/2008/layout/VerticalCurvedList"/>
    <dgm:cxn modelId="{9E81838B-AD2F-4C60-BCFA-9F2E7A43E8D8}" type="presParOf" srcId="{F6143942-74B4-4702-85AF-5674FCBCABAF}" destId="{80750C6B-0234-4A43-A17D-BA0F4A2B366E}" srcOrd="1" destOrd="0" presId="urn:microsoft.com/office/officeart/2008/layout/VerticalCurvedList"/>
    <dgm:cxn modelId="{73A53971-D9F3-450B-9A02-7D67338D2909}" type="presParOf" srcId="{F6143942-74B4-4702-85AF-5674FCBCABAF}" destId="{3A131EBA-8444-4436-AE01-FA368DFC664C}" srcOrd="2" destOrd="0" presId="urn:microsoft.com/office/officeart/2008/layout/VerticalCurvedList"/>
    <dgm:cxn modelId="{1B9F616A-3182-4B5A-87B1-6E28733A29F6}" type="presParOf" srcId="{F6143942-74B4-4702-85AF-5674FCBCABAF}" destId="{BBAC4728-26C2-4AE6-B0CF-DA6145B6FBA0}" srcOrd="3" destOrd="0" presId="urn:microsoft.com/office/officeart/2008/layout/VerticalCurvedList"/>
    <dgm:cxn modelId="{1CE82C38-E406-45C2-BCEF-4423DD1CD2CC}" type="presParOf" srcId="{36E79639-1FDB-4CCA-BD72-EF27C03967EB}" destId="{E30E48C6-306D-4A18-8508-1A21E329F95E}" srcOrd="1" destOrd="0" presId="urn:microsoft.com/office/officeart/2008/layout/VerticalCurvedList"/>
    <dgm:cxn modelId="{04DE23C6-7026-43C7-8D91-7107E5E69316}" type="presParOf" srcId="{36E79639-1FDB-4CCA-BD72-EF27C03967EB}" destId="{2369933A-045C-4BE3-BA4A-EB8CDC8AD7E2}" srcOrd="2" destOrd="0" presId="urn:microsoft.com/office/officeart/2008/layout/VerticalCurvedList"/>
    <dgm:cxn modelId="{C71EB484-3921-478E-BA60-FF363D9DD6E0}" type="presParOf" srcId="{2369933A-045C-4BE3-BA4A-EB8CDC8AD7E2}" destId="{A38253A8-8823-4ED2-979D-207C8FD4A05F}" srcOrd="0" destOrd="0" presId="urn:microsoft.com/office/officeart/2008/layout/VerticalCurvedList"/>
    <dgm:cxn modelId="{A6AC1494-FC14-4B2C-9DE4-A040D31565A6}" type="presParOf" srcId="{36E79639-1FDB-4CCA-BD72-EF27C03967EB}" destId="{89CCF2EF-D5FA-498C-B196-2A643E485060}" srcOrd="3" destOrd="0" presId="urn:microsoft.com/office/officeart/2008/layout/VerticalCurvedList"/>
    <dgm:cxn modelId="{B7F97D36-DE94-4382-A8F8-B6D639FEBC43}" type="presParOf" srcId="{36E79639-1FDB-4CCA-BD72-EF27C03967EB}" destId="{88F19906-9E12-4779-B6E9-4D1F7A09A16C}" srcOrd="4" destOrd="0" presId="urn:microsoft.com/office/officeart/2008/layout/VerticalCurvedList"/>
    <dgm:cxn modelId="{BBE0F561-B772-4E85-8F9F-A49704A6FFE6}" type="presParOf" srcId="{88F19906-9E12-4779-B6E9-4D1F7A09A16C}" destId="{5B6ECD20-4694-4135-8474-FED6C10601E6}" srcOrd="0" destOrd="0" presId="urn:microsoft.com/office/officeart/2008/layout/VerticalCurvedList"/>
    <dgm:cxn modelId="{88E449A6-CEA9-4893-8ED0-641225D52E69}" type="presParOf" srcId="{36E79639-1FDB-4CCA-BD72-EF27C03967EB}" destId="{D175B4C7-AD10-4024-8D97-B43ECD0CFEFA}" srcOrd="5" destOrd="0" presId="urn:microsoft.com/office/officeart/2008/layout/VerticalCurvedList"/>
    <dgm:cxn modelId="{1DE1A66A-9FB5-41B4-A1E2-74BB5FFCB2BF}" type="presParOf" srcId="{36E79639-1FDB-4CCA-BD72-EF27C03967EB}" destId="{9D92528F-F23E-4CBA-AD90-275C9BFEE6BC}" srcOrd="6" destOrd="0" presId="urn:microsoft.com/office/officeart/2008/layout/VerticalCurvedList"/>
    <dgm:cxn modelId="{9D298FC7-F438-4A89-BD65-74723F6BD0A3}" type="presParOf" srcId="{9D92528F-F23E-4CBA-AD90-275C9BFEE6BC}" destId="{12DA14A7-A04B-4444-883D-6005A6470CDA}" srcOrd="0" destOrd="0" presId="urn:microsoft.com/office/officeart/2008/layout/VerticalCurvedList"/>
    <dgm:cxn modelId="{37C9C318-C2D0-4CED-BAB6-750630944EEA}" type="presParOf" srcId="{36E79639-1FDB-4CCA-BD72-EF27C03967EB}" destId="{25066679-449D-4F1E-9A10-F745B7EEBA2C}" srcOrd="7" destOrd="0" presId="urn:microsoft.com/office/officeart/2008/layout/VerticalCurvedList"/>
    <dgm:cxn modelId="{C755D69E-3463-46A7-85DF-8051E16648E8}" type="presParOf" srcId="{36E79639-1FDB-4CCA-BD72-EF27C03967EB}" destId="{20976A45-02A8-45F5-8E60-6B263F8F88A0}" srcOrd="8" destOrd="0" presId="urn:microsoft.com/office/officeart/2008/layout/VerticalCurvedList"/>
    <dgm:cxn modelId="{07A79E27-2997-44B8-8E0B-A9CBAD991223}" type="presParOf" srcId="{20976A45-02A8-45F5-8E60-6B263F8F88A0}" destId="{78CFCA8E-D954-4ED1-9A87-43503F50E87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3E35D7-314C-4F6E-B47F-354D48D0574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9DE530-82BF-4B24-9704-69FC7EEF7965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/>
            <a:t>МСЭ</a:t>
          </a:r>
        </a:p>
      </dgm:t>
    </dgm:pt>
    <dgm:pt modelId="{EFAC5C34-CCDD-4C46-8ADD-635B9FC302EF}" type="parTrans" cxnId="{D8C61401-9163-40BB-AFD4-1D7EA388C308}">
      <dgm:prSet/>
      <dgm:spPr/>
      <dgm:t>
        <a:bodyPr/>
        <a:lstStyle/>
        <a:p>
          <a:endParaRPr lang="ru-RU"/>
        </a:p>
      </dgm:t>
    </dgm:pt>
    <dgm:pt modelId="{395F2E70-D1E7-47D6-B38D-4F5FA31FF029}" type="sibTrans" cxnId="{D8C61401-9163-40BB-AFD4-1D7EA388C308}">
      <dgm:prSet/>
      <dgm:spPr/>
      <dgm:t>
        <a:bodyPr/>
        <a:lstStyle/>
        <a:p>
          <a:endParaRPr lang="ru-RU"/>
        </a:p>
      </dgm:t>
    </dgm:pt>
    <dgm:pt modelId="{9046DC47-17B1-4F7E-841B-953DF2A83F20}">
      <dgm:prSet phldrT="[Текст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4000" dirty="0"/>
            <a:t>очно</a:t>
          </a:r>
        </a:p>
      </dgm:t>
    </dgm:pt>
    <dgm:pt modelId="{22599501-887C-4D6B-864E-6460340626F5}" type="parTrans" cxnId="{1779FA4F-21D3-4B3D-BEA2-161625FBF811}">
      <dgm:prSet/>
      <dgm:spPr/>
      <dgm:t>
        <a:bodyPr/>
        <a:lstStyle/>
        <a:p>
          <a:endParaRPr lang="ru-RU"/>
        </a:p>
      </dgm:t>
    </dgm:pt>
    <dgm:pt modelId="{D66C4F1E-77C9-478F-AA03-C5A37BC15944}" type="sibTrans" cxnId="{1779FA4F-21D3-4B3D-BEA2-161625FBF811}">
      <dgm:prSet/>
      <dgm:spPr/>
      <dgm:t>
        <a:bodyPr/>
        <a:lstStyle/>
        <a:p>
          <a:endParaRPr lang="ru-RU"/>
        </a:p>
      </dgm:t>
    </dgm:pt>
    <dgm:pt modelId="{43232A1E-42BB-44EE-8FE5-0177E28C0543}">
      <dgm:prSet phldrT="[Текст]" custT="1"/>
      <dgm:spPr/>
      <dgm:t>
        <a:bodyPr/>
        <a:lstStyle/>
        <a:p>
          <a:r>
            <a:rPr lang="ru-RU" sz="4000" dirty="0"/>
            <a:t>заочно</a:t>
          </a:r>
        </a:p>
      </dgm:t>
    </dgm:pt>
    <dgm:pt modelId="{60254BA4-B4AF-4566-B8EC-4E3208DB1716}" type="parTrans" cxnId="{8330E179-3F30-44C6-A648-EE247ECAB4E4}">
      <dgm:prSet/>
      <dgm:spPr/>
      <dgm:t>
        <a:bodyPr/>
        <a:lstStyle/>
        <a:p>
          <a:endParaRPr lang="ru-RU"/>
        </a:p>
      </dgm:t>
    </dgm:pt>
    <dgm:pt modelId="{73F211C8-1EC4-4489-B94B-01D0265B00BC}" type="sibTrans" cxnId="{8330E179-3F30-44C6-A648-EE247ECAB4E4}">
      <dgm:prSet/>
      <dgm:spPr/>
      <dgm:t>
        <a:bodyPr/>
        <a:lstStyle/>
        <a:p>
          <a:endParaRPr lang="ru-RU"/>
        </a:p>
      </dgm:t>
    </dgm:pt>
    <dgm:pt modelId="{A02AF886-6544-4CDF-8D78-87658363FDD1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dirty="0"/>
            <a:t>в бюро (ЭС главного, Федерального бюро)</a:t>
          </a:r>
        </a:p>
      </dgm:t>
    </dgm:pt>
    <dgm:pt modelId="{F7AC6EB3-63F4-4602-9872-34655B6C9AF3}" type="parTrans" cxnId="{B9CFE90D-29A8-4E6B-9144-8C6D79D60DB9}">
      <dgm:prSet/>
      <dgm:spPr/>
      <dgm:t>
        <a:bodyPr/>
        <a:lstStyle/>
        <a:p>
          <a:endParaRPr lang="ru-RU"/>
        </a:p>
      </dgm:t>
    </dgm:pt>
    <dgm:pt modelId="{69F2B0AB-960A-4D81-ADAA-55200D89C77C}" type="sibTrans" cxnId="{B9CFE90D-29A8-4E6B-9144-8C6D79D60DB9}">
      <dgm:prSet/>
      <dgm:spPr/>
      <dgm:t>
        <a:bodyPr/>
        <a:lstStyle/>
        <a:p>
          <a:endParaRPr lang="ru-RU"/>
        </a:p>
      </dgm:t>
    </dgm:pt>
    <dgm:pt modelId="{B42D908A-B698-4D95-8326-AB7AE8575397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dirty="0"/>
            <a:t>в стационаре медицинской организации</a:t>
          </a:r>
        </a:p>
      </dgm:t>
    </dgm:pt>
    <dgm:pt modelId="{7C1561BB-8874-477E-B3B2-38981EE5C746}" type="parTrans" cxnId="{F0D35B76-6F2F-4947-944E-BFBFDFCE9C91}">
      <dgm:prSet/>
      <dgm:spPr/>
      <dgm:t>
        <a:bodyPr/>
        <a:lstStyle/>
        <a:p>
          <a:endParaRPr lang="ru-RU"/>
        </a:p>
      </dgm:t>
    </dgm:pt>
    <dgm:pt modelId="{46F79D9E-F837-4269-ADF2-03562E2C1BD1}" type="sibTrans" cxnId="{F0D35B76-6F2F-4947-944E-BFBFDFCE9C91}">
      <dgm:prSet/>
      <dgm:spPr/>
      <dgm:t>
        <a:bodyPr/>
        <a:lstStyle/>
        <a:p>
          <a:endParaRPr lang="ru-RU"/>
        </a:p>
      </dgm:t>
    </dgm:pt>
    <dgm:pt modelId="{C2F5C330-0EF4-4219-A950-9383EEA03F9A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dirty="0"/>
            <a:t>на дому</a:t>
          </a:r>
        </a:p>
      </dgm:t>
    </dgm:pt>
    <dgm:pt modelId="{4D60F52C-E45D-4C78-A4FB-24914843AF70}" type="parTrans" cxnId="{FCA6DBB2-BD62-4EA6-A89B-C6EB37301AEF}">
      <dgm:prSet/>
      <dgm:spPr/>
      <dgm:t>
        <a:bodyPr/>
        <a:lstStyle/>
        <a:p>
          <a:endParaRPr lang="ru-RU"/>
        </a:p>
      </dgm:t>
    </dgm:pt>
    <dgm:pt modelId="{5407D55D-2CDD-43FC-A187-8B0DA941CBF7}" type="sibTrans" cxnId="{FCA6DBB2-BD62-4EA6-A89B-C6EB37301AEF}">
      <dgm:prSet/>
      <dgm:spPr/>
      <dgm:t>
        <a:bodyPr/>
        <a:lstStyle/>
        <a:p>
          <a:endParaRPr lang="ru-RU"/>
        </a:p>
      </dgm:t>
    </dgm:pt>
    <dgm:pt modelId="{69905DBB-CD48-4EFB-9C90-94AB23CCAB4E}" type="pres">
      <dgm:prSet presAssocID="{023E35D7-314C-4F6E-B47F-354D48D0574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956309D-AF9C-4E68-84E1-8439CEFA6E39}" type="pres">
      <dgm:prSet presAssocID="{2B9DE530-82BF-4B24-9704-69FC7EEF7965}" presName="root1" presStyleCnt="0"/>
      <dgm:spPr/>
    </dgm:pt>
    <dgm:pt modelId="{0123667B-B886-4F67-BCE7-AC51779EDA09}" type="pres">
      <dgm:prSet presAssocID="{2B9DE530-82BF-4B24-9704-69FC7EEF7965}" presName="LevelOneTextNode" presStyleLbl="node0" presStyleIdx="0" presStyleCnt="1" custLinFactNeighborX="-1793" custLinFactNeighborY="-12791">
        <dgm:presLayoutVars>
          <dgm:chPref val="3"/>
        </dgm:presLayoutVars>
      </dgm:prSet>
      <dgm:spPr/>
    </dgm:pt>
    <dgm:pt modelId="{F7B2BE83-D7CE-42D9-B29F-44F5A3C9C282}" type="pres">
      <dgm:prSet presAssocID="{2B9DE530-82BF-4B24-9704-69FC7EEF7965}" presName="level2hierChild" presStyleCnt="0"/>
      <dgm:spPr/>
    </dgm:pt>
    <dgm:pt modelId="{53165033-E10C-494F-A726-0C6FCAFC017E}" type="pres">
      <dgm:prSet presAssocID="{22599501-887C-4D6B-864E-6460340626F5}" presName="conn2-1" presStyleLbl="parChTrans1D2" presStyleIdx="0" presStyleCnt="2"/>
      <dgm:spPr/>
    </dgm:pt>
    <dgm:pt modelId="{33033D34-B782-4D2C-8B78-C3BD8631F32C}" type="pres">
      <dgm:prSet presAssocID="{22599501-887C-4D6B-864E-6460340626F5}" presName="connTx" presStyleLbl="parChTrans1D2" presStyleIdx="0" presStyleCnt="2"/>
      <dgm:spPr/>
    </dgm:pt>
    <dgm:pt modelId="{08945409-1F34-4EF0-8B77-693E25207E17}" type="pres">
      <dgm:prSet presAssocID="{9046DC47-17B1-4F7E-841B-953DF2A83F20}" presName="root2" presStyleCnt="0"/>
      <dgm:spPr/>
    </dgm:pt>
    <dgm:pt modelId="{98E9CF20-CE08-4471-9829-4C3D86FB9BA1}" type="pres">
      <dgm:prSet presAssocID="{9046DC47-17B1-4F7E-841B-953DF2A83F20}" presName="LevelTwoTextNode" presStyleLbl="node2" presStyleIdx="0" presStyleCnt="2">
        <dgm:presLayoutVars>
          <dgm:chPref val="3"/>
        </dgm:presLayoutVars>
      </dgm:prSet>
      <dgm:spPr/>
    </dgm:pt>
    <dgm:pt modelId="{282B33F7-D300-4FFF-8E5A-048157343900}" type="pres">
      <dgm:prSet presAssocID="{9046DC47-17B1-4F7E-841B-953DF2A83F20}" presName="level3hierChild" presStyleCnt="0"/>
      <dgm:spPr/>
    </dgm:pt>
    <dgm:pt modelId="{012FB5B6-E234-40AF-95FF-FB54542E21A2}" type="pres">
      <dgm:prSet presAssocID="{F7AC6EB3-63F4-4602-9872-34655B6C9AF3}" presName="conn2-1" presStyleLbl="parChTrans1D3" presStyleIdx="0" presStyleCnt="3"/>
      <dgm:spPr/>
    </dgm:pt>
    <dgm:pt modelId="{E5588416-ED10-4BD7-8267-5FCFC12E8E74}" type="pres">
      <dgm:prSet presAssocID="{F7AC6EB3-63F4-4602-9872-34655B6C9AF3}" presName="connTx" presStyleLbl="parChTrans1D3" presStyleIdx="0" presStyleCnt="3"/>
      <dgm:spPr/>
    </dgm:pt>
    <dgm:pt modelId="{10C50FBC-D3F9-4A63-8179-D50D2D85AC36}" type="pres">
      <dgm:prSet presAssocID="{A02AF886-6544-4CDF-8D78-87658363FDD1}" presName="root2" presStyleCnt="0"/>
      <dgm:spPr/>
    </dgm:pt>
    <dgm:pt modelId="{568D4712-8CB6-44B4-8494-8E3302B555F2}" type="pres">
      <dgm:prSet presAssocID="{A02AF886-6544-4CDF-8D78-87658363FDD1}" presName="LevelTwoTextNode" presStyleLbl="node3" presStyleIdx="0" presStyleCnt="3">
        <dgm:presLayoutVars>
          <dgm:chPref val="3"/>
        </dgm:presLayoutVars>
      </dgm:prSet>
      <dgm:spPr/>
    </dgm:pt>
    <dgm:pt modelId="{4AEE8839-6C6A-4DFA-9504-FFBFB45C6AC6}" type="pres">
      <dgm:prSet presAssocID="{A02AF886-6544-4CDF-8D78-87658363FDD1}" presName="level3hierChild" presStyleCnt="0"/>
      <dgm:spPr/>
    </dgm:pt>
    <dgm:pt modelId="{E808818E-AD6A-4E98-B9BB-5B1D8B5722C0}" type="pres">
      <dgm:prSet presAssocID="{4D60F52C-E45D-4C78-A4FB-24914843AF70}" presName="conn2-1" presStyleLbl="parChTrans1D3" presStyleIdx="1" presStyleCnt="3"/>
      <dgm:spPr/>
    </dgm:pt>
    <dgm:pt modelId="{4334EE5E-F117-4723-82B2-BBBAFFB1D946}" type="pres">
      <dgm:prSet presAssocID="{4D60F52C-E45D-4C78-A4FB-24914843AF70}" presName="connTx" presStyleLbl="parChTrans1D3" presStyleIdx="1" presStyleCnt="3"/>
      <dgm:spPr/>
    </dgm:pt>
    <dgm:pt modelId="{4F4F3A09-8EDA-4B2B-9478-C288FB7DA667}" type="pres">
      <dgm:prSet presAssocID="{C2F5C330-0EF4-4219-A950-9383EEA03F9A}" presName="root2" presStyleCnt="0"/>
      <dgm:spPr/>
    </dgm:pt>
    <dgm:pt modelId="{FB92A55D-BDCB-4277-9935-3223EB21C63A}" type="pres">
      <dgm:prSet presAssocID="{C2F5C330-0EF4-4219-A950-9383EEA03F9A}" presName="LevelTwoTextNode" presStyleLbl="node3" presStyleIdx="1" presStyleCnt="3">
        <dgm:presLayoutVars>
          <dgm:chPref val="3"/>
        </dgm:presLayoutVars>
      </dgm:prSet>
      <dgm:spPr/>
    </dgm:pt>
    <dgm:pt modelId="{2003718A-94D1-414B-8FF0-6ED1D63AD7A3}" type="pres">
      <dgm:prSet presAssocID="{C2F5C330-0EF4-4219-A950-9383EEA03F9A}" presName="level3hierChild" presStyleCnt="0"/>
      <dgm:spPr/>
    </dgm:pt>
    <dgm:pt modelId="{97BE54BB-0B4B-453C-8C72-E2CF887AC47E}" type="pres">
      <dgm:prSet presAssocID="{7C1561BB-8874-477E-B3B2-38981EE5C746}" presName="conn2-1" presStyleLbl="parChTrans1D3" presStyleIdx="2" presStyleCnt="3"/>
      <dgm:spPr/>
    </dgm:pt>
    <dgm:pt modelId="{2BDFCA8B-D181-4074-BC90-D551213135DF}" type="pres">
      <dgm:prSet presAssocID="{7C1561BB-8874-477E-B3B2-38981EE5C746}" presName="connTx" presStyleLbl="parChTrans1D3" presStyleIdx="2" presStyleCnt="3"/>
      <dgm:spPr/>
    </dgm:pt>
    <dgm:pt modelId="{854092E6-E886-4E45-A9DD-5C00503D2D5A}" type="pres">
      <dgm:prSet presAssocID="{B42D908A-B698-4D95-8326-AB7AE8575397}" presName="root2" presStyleCnt="0"/>
      <dgm:spPr/>
    </dgm:pt>
    <dgm:pt modelId="{33082D8F-46A7-45F8-9481-ADC4F79EDEE0}" type="pres">
      <dgm:prSet presAssocID="{B42D908A-B698-4D95-8326-AB7AE8575397}" presName="LevelTwoTextNode" presStyleLbl="node3" presStyleIdx="2" presStyleCnt="3">
        <dgm:presLayoutVars>
          <dgm:chPref val="3"/>
        </dgm:presLayoutVars>
      </dgm:prSet>
      <dgm:spPr/>
    </dgm:pt>
    <dgm:pt modelId="{2E1B67EE-54CF-4D3C-898F-0D9DA2578C82}" type="pres">
      <dgm:prSet presAssocID="{B42D908A-B698-4D95-8326-AB7AE8575397}" presName="level3hierChild" presStyleCnt="0"/>
      <dgm:spPr/>
    </dgm:pt>
    <dgm:pt modelId="{2DF3CC32-19BD-4618-91B2-FC516CE4B9C8}" type="pres">
      <dgm:prSet presAssocID="{60254BA4-B4AF-4566-B8EC-4E3208DB1716}" presName="conn2-1" presStyleLbl="parChTrans1D2" presStyleIdx="1" presStyleCnt="2"/>
      <dgm:spPr/>
    </dgm:pt>
    <dgm:pt modelId="{C41B883F-09B1-4545-B163-98C722FB9A76}" type="pres">
      <dgm:prSet presAssocID="{60254BA4-B4AF-4566-B8EC-4E3208DB1716}" presName="connTx" presStyleLbl="parChTrans1D2" presStyleIdx="1" presStyleCnt="2"/>
      <dgm:spPr/>
    </dgm:pt>
    <dgm:pt modelId="{484D5E98-A6FF-4F22-8ACA-9E1F1875AB50}" type="pres">
      <dgm:prSet presAssocID="{43232A1E-42BB-44EE-8FE5-0177E28C0543}" presName="root2" presStyleCnt="0"/>
      <dgm:spPr/>
    </dgm:pt>
    <dgm:pt modelId="{17587BB7-3107-4303-B44E-12F1B4DD2D38}" type="pres">
      <dgm:prSet presAssocID="{43232A1E-42BB-44EE-8FE5-0177E28C0543}" presName="LevelTwoTextNode" presStyleLbl="node2" presStyleIdx="1" presStyleCnt="2">
        <dgm:presLayoutVars>
          <dgm:chPref val="3"/>
        </dgm:presLayoutVars>
      </dgm:prSet>
      <dgm:spPr/>
    </dgm:pt>
    <dgm:pt modelId="{B5052016-7BD5-48C4-9991-D69D908F7A99}" type="pres">
      <dgm:prSet presAssocID="{43232A1E-42BB-44EE-8FE5-0177E28C0543}" presName="level3hierChild" presStyleCnt="0"/>
      <dgm:spPr/>
    </dgm:pt>
  </dgm:ptLst>
  <dgm:cxnLst>
    <dgm:cxn modelId="{D8C61401-9163-40BB-AFD4-1D7EA388C308}" srcId="{023E35D7-314C-4F6E-B47F-354D48D05745}" destId="{2B9DE530-82BF-4B24-9704-69FC7EEF7965}" srcOrd="0" destOrd="0" parTransId="{EFAC5C34-CCDD-4C46-8ADD-635B9FC302EF}" sibTransId="{395F2E70-D1E7-47D6-B38D-4F5FA31FF029}"/>
    <dgm:cxn modelId="{82691F04-A2FD-43EA-84A8-99895F74F8E7}" type="presOf" srcId="{2B9DE530-82BF-4B24-9704-69FC7EEF7965}" destId="{0123667B-B886-4F67-BCE7-AC51779EDA09}" srcOrd="0" destOrd="0" presId="urn:microsoft.com/office/officeart/2008/layout/HorizontalMultiLevelHierarchy"/>
    <dgm:cxn modelId="{B9CFE90D-29A8-4E6B-9144-8C6D79D60DB9}" srcId="{9046DC47-17B1-4F7E-841B-953DF2A83F20}" destId="{A02AF886-6544-4CDF-8D78-87658363FDD1}" srcOrd="0" destOrd="0" parTransId="{F7AC6EB3-63F4-4602-9872-34655B6C9AF3}" sibTransId="{69F2B0AB-960A-4D81-ADAA-55200D89C77C}"/>
    <dgm:cxn modelId="{3ECC220F-15E3-41BE-B65E-F9F830BAE895}" type="presOf" srcId="{9046DC47-17B1-4F7E-841B-953DF2A83F20}" destId="{98E9CF20-CE08-4471-9829-4C3D86FB9BA1}" srcOrd="0" destOrd="0" presId="urn:microsoft.com/office/officeart/2008/layout/HorizontalMultiLevelHierarchy"/>
    <dgm:cxn modelId="{3DB3CB31-4445-463E-99FB-2F12441D3152}" type="presOf" srcId="{B42D908A-B698-4D95-8326-AB7AE8575397}" destId="{33082D8F-46A7-45F8-9481-ADC4F79EDEE0}" srcOrd="0" destOrd="0" presId="urn:microsoft.com/office/officeart/2008/layout/HorizontalMultiLevelHierarchy"/>
    <dgm:cxn modelId="{E5677B66-6781-4784-A077-D503C10E2B22}" type="presOf" srcId="{60254BA4-B4AF-4566-B8EC-4E3208DB1716}" destId="{2DF3CC32-19BD-4618-91B2-FC516CE4B9C8}" srcOrd="0" destOrd="0" presId="urn:microsoft.com/office/officeart/2008/layout/HorizontalMultiLevelHierarchy"/>
    <dgm:cxn modelId="{3B948266-FE38-4EF2-BC14-0FD8FAC9688B}" type="presOf" srcId="{7C1561BB-8874-477E-B3B2-38981EE5C746}" destId="{2BDFCA8B-D181-4074-BC90-D551213135DF}" srcOrd="1" destOrd="0" presId="urn:microsoft.com/office/officeart/2008/layout/HorizontalMultiLevelHierarchy"/>
    <dgm:cxn modelId="{1779FA4F-21D3-4B3D-BEA2-161625FBF811}" srcId="{2B9DE530-82BF-4B24-9704-69FC7EEF7965}" destId="{9046DC47-17B1-4F7E-841B-953DF2A83F20}" srcOrd="0" destOrd="0" parTransId="{22599501-887C-4D6B-864E-6460340626F5}" sibTransId="{D66C4F1E-77C9-478F-AA03-C5A37BC15944}"/>
    <dgm:cxn modelId="{67EB8471-33BA-40B7-90B5-3E28BFAB24DE}" type="presOf" srcId="{023E35D7-314C-4F6E-B47F-354D48D05745}" destId="{69905DBB-CD48-4EFB-9C90-94AB23CCAB4E}" srcOrd="0" destOrd="0" presId="urn:microsoft.com/office/officeart/2008/layout/HorizontalMultiLevelHierarchy"/>
    <dgm:cxn modelId="{FC5A2073-B1DE-42A8-B070-22BAA21546BC}" type="presOf" srcId="{60254BA4-B4AF-4566-B8EC-4E3208DB1716}" destId="{C41B883F-09B1-4545-B163-98C722FB9A76}" srcOrd="1" destOrd="0" presId="urn:microsoft.com/office/officeart/2008/layout/HorizontalMultiLevelHierarchy"/>
    <dgm:cxn modelId="{D2C5CB73-424C-420C-B144-1522F1F3D998}" type="presOf" srcId="{43232A1E-42BB-44EE-8FE5-0177E28C0543}" destId="{17587BB7-3107-4303-B44E-12F1B4DD2D38}" srcOrd="0" destOrd="0" presId="urn:microsoft.com/office/officeart/2008/layout/HorizontalMultiLevelHierarchy"/>
    <dgm:cxn modelId="{F0D35B76-6F2F-4947-944E-BFBFDFCE9C91}" srcId="{9046DC47-17B1-4F7E-841B-953DF2A83F20}" destId="{B42D908A-B698-4D95-8326-AB7AE8575397}" srcOrd="2" destOrd="0" parTransId="{7C1561BB-8874-477E-B3B2-38981EE5C746}" sibTransId="{46F79D9E-F837-4269-ADF2-03562E2C1BD1}"/>
    <dgm:cxn modelId="{AA112077-0269-47EE-A4FA-7D653D852796}" type="presOf" srcId="{22599501-887C-4D6B-864E-6460340626F5}" destId="{33033D34-B782-4D2C-8B78-C3BD8631F32C}" srcOrd="1" destOrd="0" presId="urn:microsoft.com/office/officeart/2008/layout/HorizontalMultiLevelHierarchy"/>
    <dgm:cxn modelId="{8330E179-3F30-44C6-A648-EE247ECAB4E4}" srcId="{2B9DE530-82BF-4B24-9704-69FC7EEF7965}" destId="{43232A1E-42BB-44EE-8FE5-0177E28C0543}" srcOrd="1" destOrd="0" parTransId="{60254BA4-B4AF-4566-B8EC-4E3208DB1716}" sibTransId="{73F211C8-1EC4-4489-B94B-01D0265B00BC}"/>
    <dgm:cxn modelId="{09E5F785-1C8F-4BBA-B63F-AF0816C3BE4A}" type="presOf" srcId="{4D60F52C-E45D-4C78-A4FB-24914843AF70}" destId="{4334EE5E-F117-4723-82B2-BBBAFFB1D946}" srcOrd="1" destOrd="0" presId="urn:microsoft.com/office/officeart/2008/layout/HorizontalMultiLevelHierarchy"/>
    <dgm:cxn modelId="{EEC034AD-FB4A-4A67-88B8-3D0C0273269D}" type="presOf" srcId="{4D60F52C-E45D-4C78-A4FB-24914843AF70}" destId="{E808818E-AD6A-4E98-B9BB-5B1D8B5722C0}" srcOrd="0" destOrd="0" presId="urn:microsoft.com/office/officeart/2008/layout/HorizontalMultiLevelHierarchy"/>
    <dgm:cxn modelId="{FF17D7AD-54D8-41B6-BE47-B29F81AE431F}" type="presOf" srcId="{A02AF886-6544-4CDF-8D78-87658363FDD1}" destId="{568D4712-8CB6-44B4-8494-8E3302B555F2}" srcOrd="0" destOrd="0" presId="urn:microsoft.com/office/officeart/2008/layout/HorizontalMultiLevelHierarchy"/>
    <dgm:cxn modelId="{FCA6DBB2-BD62-4EA6-A89B-C6EB37301AEF}" srcId="{9046DC47-17B1-4F7E-841B-953DF2A83F20}" destId="{C2F5C330-0EF4-4219-A950-9383EEA03F9A}" srcOrd="1" destOrd="0" parTransId="{4D60F52C-E45D-4C78-A4FB-24914843AF70}" sibTransId="{5407D55D-2CDD-43FC-A187-8B0DA941CBF7}"/>
    <dgm:cxn modelId="{6CBABDC0-F56A-40CF-9BBD-A32CE21D26B7}" type="presOf" srcId="{F7AC6EB3-63F4-4602-9872-34655B6C9AF3}" destId="{E5588416-ED10-4BD7-8267-5FCFC12E8E74}" srcOrd="1" destOrd="0" presId="urn:microsoft.com/office/officeart/2008/layout/HorizontalMultiLevelHierarchy"/>
    <dgm:cxn modelId="{42EE12E6-E4A0-40C7-9993-96BD65648185}" type="presOf" srcId="{22599501-887C-4D6B-864E-6460340626F5}" destId="{53165033-E10C-494F-A726-0C6FCAFC017E}" srcOrd="0" destOrd="0" presId="urn:microsoft.com/office/officeart/2008/layout/HorizontalMultiLevelHierarchy"/>
    <dgm:cxn modelId="{20A668EA-4579-441A-8947-8A150B1B6185}" type="presOf" srcId="{7C1561BB-8874-477E-B3B2-38981EE5C746}" destId="{97BE54BB-0B4B-453C-8C72-E2CF887AC47E}" srcOrd="0" destOrd="0" presId="urn:microsoft.com/office/officeart/2008/layout/HorizontalMultiLevelHierarchy"/>
    <dgm:cxn modelId="{891FC7F6-31B9-4686-BAC7-D7E323AD6DDE}" type="presOf" srcId="{C2F5C330-0EF4-4219-A950-9383EEA03F9A}" destId="{FB92A55D-BDCB-4277-9935-3223EB21C63A}" srcOrd="0" destOrd="0" presId="urn:microsoft.com/office/officeart/2008/layout/HorizontalMultiLevelHierarchy"/>
    <dgm:cxn modelId="{AD628AFF-0D1B-4059-BD49-86CEA72AC5CC}" type="presOf" srcId="{F7AC6EB3-63F4-4602-9872-34655B6C9AF3}" destId="{012FB5B6-E234-40AF-95FF-FB54542E21A2}" srcOrd="0" destOrd="0" presId="urn:microsoft.com/office/officeart/2008/layout/HorizontalMultiLevelHierarchy"/>
    <dgm:cxn modelId="{6E66A03E-C530-4B96-AAE3-9EDC60AB7B54}" type="presParOf" srcId="{69905DBB-CD48-4EFB-9C90-94AB23CCAB4E}" destId="{1956309D-AF9C-4E68-84E1-8439CEFA6E39}" srcOrd="0" destOrd="0" presId="urn:microsoft.com/office/officeart/2008/layout/HorizontalMultiLevelHierarchy"/>
    <dgm:cxn modelId="{D7F5867A-A016-4975-B192-783A30E8FD44}" type="presParOf" srcId="{1956309D-AF9C-4E68-84E1-8439CEFA6E39}" destId="{0123667B-B886-4F67-BCE7-AC51779EDA09}" srcOrd="0" destOrd="0" presId="urn:microsoft.com/office/officeart/2008/layout/HorizontalMultiLevelHierarchy"/>
    <dgm:cxn modelId="{04B0FCE3-33A8-45BC-854F-2157BBD51336}" type="presParOf" srcId="{1956309D-AF9C-4E68-84E1-8439CEFA6E39}" destId="{F7B2BE83-D7CE-42D9-B29F-44F5A3C9C282}" srcOrd="1" destOrd="0" presId="urn:microsoft.com/office/officeart/2008/layout/HorizontalMultiLevelHierarchy"/>
    <dgm:cxn modelId="{E7E4BD39-B9AE-45A3-B2DF-AC88ECC381A4}" type="presParOf" srcId="{F7B2BE83-D7CE-42D9-B29F-44F5A3C9C282}" destId="{53165033-E10C-494F-A726-0C6FCAFC017E}" srcOrd="0" destOrd="0" presId="urn:microsoft.com/office/officeart/2008/layout/HorizontalMultiLevelHierarchy"/>
    <dgm:cxn modelId="{A211DBBC-613A-4EFD-A618-17342D136D51}" type="presParOf" srcId="{53165033-E10C-494F-A726-0C6FCAFC017E}" destId="{33033D34-B782-4D2C-8B78-C3BD8631F32C}" srcOrd="0" destOrd="0" presId="urn:microsoft.com/office/officeart/2008/layout/HorizontalMultiLevelHierarchy"/>
    <dgm:cxn modelId="{93E551C8-D067-4361-B645-C095685AFE8A}" type="presParOf" srcId="{F7B2BE83-D7CE-42D9-B29F-44F5A3C9C282}" destId="{08945409-1F34-4EF0-8B77-693E25207E17}" srcOrd="1" destOrd="0" presId="urn:microsoft.com/office/officeart/2008/layout/HorizontalMultiLevelHierarchy"/>
    <dgm:cxn modelId="{0CCDD919-D496-40F0-A56D-CE8030C1B107}" type="presParOf" srcId="{08945409-1F34-4EF0-8B77-693E25207E17}" destId="{98E9CF20-CE08-4471-9829-4C3D86FB9BA1}" srcOrd="0" destOrd="0" presId="urn:microsoft.com/office/officeart/2008/layout/HorizontalMultiLevelHierarchy"/>
    <dgm:cxn modelId="{D7548B3C-5CF3-4ECB-894D-B0189162EA1E}" type="presParOf" srcId="{08945409-1F34-4EF0-8B77-693E25207E17}" destId="{282B33F7-D300-4FFF-8E5A-048157343900}" srcOrd="1" destOrd="0" presId="urn:microsoft.com/office/officeart/2008/layout/HorizontalMultiLevelHierarchy"/>
    <dgm:cxn modelId="{60576398-F87A-4224-8694-41DCDAD7C7F2}" type="presParOf" srcId="{282B33F7-D300-4FFF-8E5A-048157343900}" destId="{012FB5B6-E234-40AF-95FF-FB54542E21A2}" srcOrd="0" destOrd="0" presId="urn:microsoft.com/office/officeart/2008/layout/HorizontalMultiLevelHierarchy"/>
    <dgm:cxn modelId="{A4AB930F-CA17-4C4F-88E0-83DD75A1867E}" type="presParOf" srcId="{012FB5B6-E234-40AF-95FF-FB54542E21A2}" destId="{E5588416-ED10-4BD7-8267-5FCFC12E8E74}" srcOrd="0" destOrd="0" presId="urn:microsoft.com/office/officeart/2008/layout/HorizontalMultiLevelHierarchy"/>
    <dgm:cxn modelId="{874FB8EC-6339-4DA2-84B9-9BBAAFFD41FF}" type="presParOf" srcId="{282B33F7-D300-4FFF-8E5A-048157343900}" destId="{10C50FBC-D3F9-4A63-8179-D50D2D85AC36}" srcOrd="1" destOrd="0" presId="urn:microsoft.com/office/officeart/2008/layout/HorizontalMultiLevelHierarchy"/>
    <dgm:cxn modelId="{A9A2AE92-051B-44D7-8936-53BA3144903E}" type="presParOf" srcId="{10C50FBC-D3F9-4A63-8179-D50D2D85AC36}" destId="{568D4712-8CB6-44B4-8494-8E3302B555F2}" srcOrd="0" destOrd="0" presId="urn:microsoft.com/office/officeart/2008/layout/HorizontalMultiLevelHierarchy"/>
    <dgm:cxn modelId="{AEE1F6A3-4C1A-4C23-9669-6EE12C54A2FA}" type="presParOf" srcId="{10C50FBC-D3F9-4A63-8179-D50D2D85AC36}" destId="{4AEE8839-6C6A-4DFA-9504-FFBFB45C6AC6}" srcOrd="1" destOrd="0" presId="urn:microsoft.com/office/officeart/2008/layout/HorizontalMultiLevelHierarchy"/>
    <dgm:cxn modelId="{065C0C4B-B448-4FE5-8BC5-7D4321AA0A35}" type="presParOf" srcId="{282B33F7-D300-4FFF-8E5A-048157343900}" destId="{E808818E-AD6A-4E98-B9BB-5B1D8B5722C0}" srcOrd="2" destOrd="0" presId="urn:microsoft.com/office/officeart/2008/layout/HorizontalMultiLevelHierarchy"/>
    <dgm:cxn modelId="{60654EDD-2D28-4B64-B79C-131E570C8598}" type="presParOf" srcId="{E808818E-AD6A-4E98-B9BB-5B1D8B5722C0}" destId="{4334EE5E-F117-4723-82B2-BBBAFFB1D946}" srcOrd="0" destOrd="0" presId="urn:microsoft.com/office/officeart/2008/layout/HorizontalMultiLevelHierarchy"/>
    <dgm:cxn modelId="{52D18C1E-B17F-42F4-B546-21A468CC3FEF}" type="presParOf" srcId="{282B33F7-D300-4FFF-8E5A-048157343900}" destId="{4F4F3A09-8EDA-4B2B-9478-C288FB7DA667}" srcOrd="3" destOrd="0" presId="urn:microsoft.com/office/officeart/2008/layout/HorizontalMultiLevelHierarchy"/>
    <dgm:cxn modelId="{2E885980-5F62-4F9F-8685-B0F1DC32B1AA}" type="presParOf" srcId="{4F4F3A09-8EDA-4B2B-9478-C288FB7DA667}" destId="{FB92A55D-BDCB-4277-9935-3223EB21C63A}" srcOrd="0" destOrd="0" presId="urn:microsoft.com/office/officeart/2008/layout/HorizontalMultiLevelHierarchy"/>
    <dgm:cxn modelId="{6534F663-84AB-4E77-A1A4-5A6CD0AD56FE}" type="presParOf" srcId="{4F4F3A09-8EDA-4B2B-9478-C288FB7DA667}" destId="{2003718A-94D1-414B-8FF0-6ED1D63AD7A3}" srcOrd="1" destOrd="0" presId="urn:microsoft.com/office/officeart/2008/layout/HorizontalMultiLevelHierarchy"/>
    <dgm:cxn modelId="{74A28CA2-0EB1-447D-978D-508955797CF3}" type="presParOf" srcId="{282B33F7-D300-4FFF-8E5A-048157343900}" destId="{97BE54BB-0B4B-453C-8C72-E2CF887AC47E}" srcOrd="4" destOrd="0" presId="urn:microsoft.com/office/officeart/2008/layout/HorizontalMultiLevelHierarchy"/>
    <dgm:cxn modelId="{BA77A572-4A27-4149-B808-418A8F6360F9}" type="presParOf" srcId="{97BE54BB-0B4B-453C-8C72-E2CF887AC47E}" destId="{2BDFCA8B-D181-4074-BC90-D551213135DF}" srcOrd="0" destOrd="0" presId="urn:microsoft.com/office/officeart/2008/layout/HorizontalMultiLevelHierarchy"/>
    <dgm:cxn modelId="{65AA18E4-11C5-4E61-9F6D-B63B65EA53EA}" type="presParOf" srcId="{282B33F7-D300-4FFF-8E5A-048157343900}" destId="{854092E6-E886-4E45-A9DD-5C00503D2D5A}" srcOrd="5" destOrd="0" presId="urn:microsoft.com/office/officeart/2008/layout/HorizontalMultiLevelHierarchy"/>
    <dgm:cxn modelId="{59F5902D-BBD6-4730-ABB4-A44E86C36E25}" type="presParOf" srcId="{854092E6-E886-4E45-A9DD-5C00503D2D5A}" destId="{33082D8F-46A7-45F8-9481-ADC4F79EDEE0}" srcOrd="0" destOrd="0" presId="urn:microsoft.com/office/officeart/2008/layout/HorizontalMultiLevelHierarchy"/>
    <dgm:cxn modelId="{2F730AB4-3ACA-48FD-B77A-21EE09442535}" type="presParOf" srcId="{854092E6-E886-4E45-A9DD-5C00503D2D5A}" destId="{2E1B67EE-54CF-4D3C-898F-0D9DA2578C82}" srcOrd="1" destOrd="0" presId="urn:microsoft.com/office/officeart/2008/layout/HorizontalMultiLevelHierarchy"/>
    <dgm:cxn modelId="{C30E773C-571D-4FE5-ACAF-9572BE881686}" type="presParOf" srcId="{F7B2BE83-D7CE-42D9-B29F-44F5A3C9C282}" destId="{2DF3CC32-19BD-4618-91B2-FC516CE4B9C8}" srcOrd="2" destOrd="0" presId="urn:microsoft.com/office/officeart/2008/layout/HorizontalMultiLevelHierarchy"/>
    <dgm:cxn modelId="{47421C32-D97D-4964-AB23-1AB720311F0F}" type="presParOf" srcId="{2DF3CC32-19BD-4618-91B2-FC516CE4B9C8}" destId="{C41B883F-09B1-4545-B163-98C722FB9A76}" srcOrd="0" destOrd="0" presId="urn:microsoft.com/office/officeart/2008/layout/HorizontalMultiLevelHierarchy"/>
    <dgm:cxn modelId="{73BB3B23-68DD-4A7F-9FC9-2C16C4672459}" type="presParOf" srcId="{F7B2BE83-D7CE-42D9-B29F-44F5A3C9C282}" destId="{484D5E98-A6FF-4F22-8ACA-9E1F1875AB50}" srcOrd="3" destOrd="0" presId="urn:microsoft.com/office/officeart/2008/layout/HorizontalMultiLevelHierarchy"/>
    <dgm:cxn modelId="{558B32E6-3F2B-41DA-926A-E775927DC941}" type="presParOf" srcId="{484D5E98-A6FF-4F22-8ACA-9E1F1875AB50}" destId="{17587BB7-3107-4303-B44E-12F1B4DD2D38}" srcOrd="0" destOrd="0" presId="urn:microsoft.com/office/officeart/2008/layout/HorizontalMultiLevelHierarchy"/>
    <dgm:cxn modelId="{D0251AC5-2E2A-41F7-874E-5D82EB25EA72}" type="presParOf" srcId="{484D5E98-A6FF-4F22-8ACA-9E1F1875AB50}" destId="{B5052016-7BD5-48C4-9991-D69D908F7A9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F96A28-7DDE-4E2A-A5E6-A1DC4B1E972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B0B116-657B-4380-BF52-7E88B4458090}">
      <dgm:prSet phldrT="[Текст]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/>
            <a:t>Заболевание, последствие травмы, дефект</a:t>
          </a:r>
        </a:p>
      </dgm:t>
    </dgm:pt>
    <dgm:pt modelId="{95561480-74B5-4507-A5A5-AE5AEFCDFFAE}" type="parTrans" cxnId="{DDA7BED9-1809-400C-B647-4B3FEC01975D}">
      <dgm:prSet/>
      <dgm:spPr/>
      <dgm:t>
        <a:bodyPr/>
        <a:lstStyle/>
        <a:p>
          <a:endParaRPr lang="ru-RU"/>
        </a:p>
      </dgm:t>
    </dgm:pt>
    <dgm:pt modelId="{FF4A4D20-C5D6-4FC7-A91D-A263E3DEC336}" type="sibTrans" cxnId="{DDA7BED9-1809-400C-B647-4B3FEC01975D}">
      <dgm:prSet/>
      <dgm:spPr/>
      <dgm:t>
        <a:bodyPr/>
        <a:lstStyle/>
        <a:p>
          <a:endParaRPr lang="ru-RU"/>
        </a:p>
      </dgm:t>
    </dgm:pt>
    <dgm:pt modelId="{43699D74-8CD9-4C8A-BA7F-147F7696D8B7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>
              <a:solidFill>
                <a:schemeClr val="tx1"/>
              </a:solidFill>
            </a:rPr>
            <a:t>Стойкие нарушения функций организма </a:t>
          </a:r>
          <a:r>
            <a:rPr lang="en-US" b="1" dirty="0">
              <a:solidFill>
                <a:schemeClr val="tx1"/>
              </a:solidFill>
            </a:rPr>
            <a:t>II </a:t>
          </a:r>
          <a:r>
            <a:rPr lang="ru-RU" b="1" dirty="0">
              <a:solidFill>
                <a:schemeClr val="tx1"/>
              </a:solidFill>
            </a:rPr>
            <a:t>степени (40-100%)</a:t>
          </a:r>
        </a:p>
      </dgm:t>
    </dgm:pt>
    <dgm:pt modelId="{39A7D4A8-01D2-48D3-A21E-8251793D548E}" type="parTrans" cxnId="{7F3FFDC5-766E-41BD-BD8A-EF6C688ABEDB}">
      <dgm:prSet/>
      <dgm:spPr/>
      <dgm:t>
        <a:bodyPr/>
        <a:lstStyle/>
        <a:p>
          <a:endParaRPr lang="ru-RU"/>
        </a:p>
      </dgm:t>
    </dgm:pt>
    <dgm:pt modelId="{84275477-F635-4AF9-93C6-B01B0693330D}" type="sibTrans" cxnId="{7F3FFDC5-766E-41BD-BD8A-EF6C688ABEDB}">
      <dgm:prSet/>
      <dgm:spPr/>
      <dgm:t>
        <a:bodyPr/>
        <a:lstStyle/>
        <a:p>
          <a:endParaRPr lang="ru-RU"/>
        </a:p>
      </dgm:t>
    </dgm:pt>
    <dgm:pt modelId="{7CE80D44-4486-4DEF-9760-A23D9489E56E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>
              <a:solidFill>
                <a:schemeClr val="tx1"/>
              </a:solidFill>
            </a:rPr>
            <a:t>Ограничение 1 степени в двух и более категориях</a:t>
          </a:r>
        </a:p>
      </dgm:t>
    </dgm:pt>
    <dgm:pt modelId="{5C2C70E0-59F0-4F36-9B23-7DEFC13DD25A}" type="parTrans" cxnId="{F0EC0FB8-87CC-46F8-8958-F3A93C0839D1}">
      <dgm:prSet/>
      <dgm:spPr/>
      <dgm:t>
        <a:bodyPr/>
        <a:lstStyle/>
        <a:p>
          <a:endParaRPr lang="ru-RU"/>
        </a:p>
      </dgm:t>
    </dgm:pt>
    <dgm:pt modelId="{1BE8CCE7-26BF-49DA-8CB6-2FF4FE3B6E7B}" type="sibTrans" cxnId="{F0EC0FB8-87CC-46F8-8958-F3A93C0839D1}">
      <dgm:prSet/>
      <dgm:spPr/>
      <dgm:t>
        <a:bodyPr/>
        <a:lstStyle/>
        <a:p>
          <a:endParaRPr lang="ru-RU"/>
        </a:p>
      </dgm:t>
    </dgm:pt>
    <dgm:pt modelId="{868752DE-C1DD-4979-8C10-9AAE0612C22E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>
              <a:solidFill>
                <a:schemeClr val="tx1"/>
              </a:solidFill>
            </a:rPr>
            <a:t>Ограничение в одной категории жизнедеятельности 2 или 3 степени</a:t>
          </a:r>
        </a:p>
      </dgm:t>
    </dgm:pt>
    <dgm:pt modelId="{B39BE8DB-4CD7-47A8-8D77-0D657576B267}" type="parTrans" cxnId="{BB5A59F3-5234-4286-B8E7-A05BFC046400}">
      <dgm:prSet/>
      <dgm:spPr/>
      <dgm:t>
        <a:bodyPr/>
        <a:lstStyle/>
        <a:p>
          <a:endParaRPr lang="ru-RU"/>
        </a:p>
      </dgm:t>
    </dgm:pt>
    <dgm:pt modelId="{43E1CAC4-3955-4FFC-A450-BD332A301CBA}" type="sibTrans" cxnId="{BB5A59F3-5234-4286-B8E7-A05BFC046400}">
      <dgm:prSet/>
      <dgm:spPr/>
      <dgm:t>
        <a:bodyPr/>
        <a:lstStyle/>
        <a:p>
          <a:endParaRPr lang="ru-RU"/>
        </a:p>
      </dgm:t>
    </dgm:pt>
    <dgm:pt modelId="{693D58C8-60C8-408F-A65B-8CD12E9DB12F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>
              <a:solidFill>
                <a:schemeClr val="tx1"/>
              </a:solidFill>
            </a:rPr>
            <a:t>Нуждаемость в мерах социальной защиты</a:t>
          </a:r>
        </a:p>
      </dgm:t>
    </dgm:pt>
    <dgm:pt modelId="{D67CA044-D4DD-48B6-B5A3-0CADD13CA1EF}" type="parTrans" cxnId="{69DE6DAB-78D4-4CDE-9032-6843B8026A7F}">
      <dgm:prSet/>
      <dgm:spPr/>
      <dgm:t>
        <a:bodyPr/>
        <a:lstStyle/>
        <a:p>
          <a:endParaRPr lang="ru-RU"/>
        </a:p>
      </dgm:t>
    </dgm:pt>
    <dgm:pt modelId="{311F8B77-04F5-45E9-86B6-3CC2FD9C2561}" type="sibTrans" cxnId="{69DE6DAB-78D4-4CDE-9032-6843B8026A7F}">
      <dgm:prSet/>
      <dgm:spPr/>
      <dgm:t>
        <a:bodyPr/>
        <a:lstStyle/>
        <a:p>
          <a:endParaRPr lang="ru-RU"/>
        </a:p>
      </dgm:t>
    </dgm:pt>
    <dgm:pt modelId="{12A2E3BA-6588-4E63-8FE1-9EFDB179776A}" type="pres">
      <dgm:prSet presAssocID="{01F96A28-7DDE-4E2A-A5E6-A1DC4B1E972C}" presName="CompostProcess" presStyleCnt="0">
        <dgm:presLayoutVars>
          <dgm:dir/>
          <dgm:resizeHandles val="exact"/>
        </dgm:presLayoutVars>
      </dgm:prSet>
      <dgm:spPr/>
    </dgm:pt>
    <dgm:pt modelId="{0EA88BAF-C46B-4DA5-B28D-B38DF3E1BF6B}" type="pres">
      <dgm:prSet presAssocID="{01F96A28-7DDE-4E2A-A5E6-A1DC4B1E972C}" presName="arrow" presStyleLbl="bgShp" presStyleIdx="0" presStyleCnt="1" custLinFactNeighborX="413" custLinFactNeighborY="4580"/>
      <dgm:spPr/>
    </dgm:pt>
    <dgm:pt modelId="{A89C33F5-13ED-48A5-999B-F07141ACD0D5}" type="pres">
      <dgm:prSet presAssocID="{01F96A28-7DDE-4E2A-A5E6-A1DC4B1E972C}" presName="linearProcess" presStyleCnt="0"/>
      <dgm:spPr/>
    </dgm:pt>
    <dgm:pt modelId="{EA593516-67C7-45CF-A898-CF432BD4E9AD}" type="pres">
      <dgm:prSet presAssocID="{92B0B116-657B-4380-BF52-7E88B4458090}" presName="textNode" presStyleLbl="node1" presStyleIdx="0" presStyleCnt="5" custLinFactX="-10960" custLinFactNeighborX="-100000" custLinFactNeighborY="2149">
        <dgm:presLayoutVars>
          <dgm:bulletEnabled val="1"/>
        </dgm:presLayoutVars>
      </dgm:prSet>
      <dgm:spPr/>
    </dgm:pt>
    <dgm:pt modelId="{ADE63AD8-2F91-4BBF-A2E8-F56ED1510110}" type="pres">
      <dgm:prSet presAssocID="{FF4A4D20-C5D6-4FC7-A91D-A263E3DEC336}" presName="sibTrans" presStyleCnt="0"/>
      <dgm:spPr/>
    </dgm:pt>
    <dgm:pt modelId="{8E2DE9A8-9BE5-4925-A857-D39C017BAFA4}" type="pres">
      <dgm:prSet presAssocID="{43699D74-8CD9-4C8A-BA7F-147F7696D8B7}" presName="textNode" presStyleLbl="node1" presStyleIdx="1" presStyleCnt="5" custLinFactNeighborX="27422" custLinFactNeighborY="2090">
        <dgm:presLayoutVars>
          <dgm:bulletEnabled val="1"/>
        </dgm:presLayoutVars>
      </dgm:prSet>
      <dgm:spPr/>
    </dgm:pt>
    <dgm:pt modelId="{F407FBEC-6353-4594-9F98-A719C5114B83}" type="pres">
      <dgm:prSet presAssocID="{84275477-F635-4AF9-93C6-B01B0693330D}" presName="sibTrans" presStyleCnt="0"/>
      <dgm:spPr/>
    </dgm:pt>
    <dgm:pt modelId="{4A98CC94-FEC1-483F-96B6-F28B7A77B8CE}" type="pres">
      <dgm:prSet presAssocID="{7CE80D44-4486-4DEF-9760-A23D9489E56E}" presName="textNode" presStyleLbl="node1" presStyleIdx="2" presStyleCnt="5" custLinFactX="1531" custLinFactNeighborX="100000" custLinFactNeighborY="38171">
        <dgm:presLayoutVars>
          <dgm:bulletEnabled val="1"/>
        </dgm:presLayoutVars>
      </dgm:prSet>
      <dgm:spPr/>
    </dgm:pt>
    <dgm:pt modelId="{0064493A-A289-4202-816A-A0E356613DB5}" type="pres">
      <dgm:prSet presAssocID="{1BE8CCE7-26BF-49DA-8CB6-2FF4FE3B6E7B}" presName="sibTrans" presStyleCnt="0"/>
      <dgm:spPr/>
    </dgm:pt>
    <dgm:pt modelId="{E3AA90B6-3E57-4034-888B-6DC10A38174E}" type="pres">
      <dgm:prSet presAssocID="{868752DE-C1DD-4979-8C10-9AAE0612C22E}" presName="textNode" presStyleLbl="node1" presStyleIdx="3" presStyleCnt="5" custLinFactX="-93469" custLinFactNeighborX="-100000" custLinFactNeighborY="-72452">
        <dgm:presLayoutVars>
          <dgm:bulletEnabled val="1"/>
        </dgm:presLayoutVars>
      </dgm:prSet>
      <dgm:spPr/>
    </dgm:pt>
    <dgm:pt modelId="{571466AE-7B61-4B70-9793-BCC02333891B}" type="pres">
      <dgm:prSet presAssocID="{43E1CAC4-3955-4FFC-A450-BD332A301CBA}" presName="sibTrans" presStyleCnt="0"/>
      <dgm:spPr/>
    </dgm:pt>
    <dgm:pt modelId="{42164C0E-0E6E-4127-970B-033413B5EE1D}" type="pres">
      <dgm:prSet presAssocID="{693D58C8-60C8-408F-A65B-8CD12E9DB12F}" presName="textNode" presStyleLbl="node1" presStyleIdx="4" presStyleCnt="5" custLinFactX="-85286" custLinFactNeighborX="-100000" custLinFactNeighborY="-6383">
        <dgm:presLayoutVars>
          <dgm:bulletEnabled val="1"/>
        </dgm:presLayoutVars>
      </dgm:prSet>
      <dgm:spPr/>
    </dgm:pt>
  </dgm:ptLst>
  <dgm:cxnLst>
    <dgm:cxn modelId="{72E8FD14-7728-46A4-B1F2-0F1ACC33ECCB}" type="presOf" srcId="{01F96A28-7DDE-4E2A-A5E6-A1DC4B1E972C}" destId="{12A2E3BA-6588-4E63-8FE1-9EFDB179776A}" srcOrd="0" destOrd="0" presId="urn:microsoft.com/office/officeart/2005/8/layout/hProcess9"/>
    <dgm:cxn modelId="{CFCF8E7B-AFFE-41C5-B254-6BC21FF0A5BC}" type="presOf" srcId="{693D58C8-60C8-408F-A65B-8CD12E9DB12F}" destId="{42164C0E-0E6E-4127-970B-033413B5EE1D}" srcOrd="0" destOrd="0" presId="urn:microsoft.com/office/officeart/2005/8/layout/hProcess9"/>
    <dgm:cxn modelId="{44173080-363A-4D64-AB4C-1CD370AC2774}" type="presOf" srcId="{43699D74-8CD9-4C8A-BA7F-147F7696D8B7}" destId="{8E2DE9A8-9BE5-4925-A857-D39C017BAFA4}" srcOrd="0" destOrd="0" presId="urn:microsoft.com/office/officeart/2005/8/layout/hProcess9"/>
    <dgm:cxn modelId="{C4A6F4A0-D567-4973-A8FD-B584C195C227}" type="presOf" srcId="{7CE80D44-4486-4DEF-9760-A23D9489E56E}" destId="{4A98CC94-FEC1-483F-96B6-F28B7A77B8CE}" srcOrd="0" destOrd="0" presId="urn:microsoft.com/office/officeart/2005/8/layout/hProcess9"/>
    <dgm:cxn modelId="{69DE6DAB-78D4-4CDE-9032-6843B8026A7F}" srcId="{01F96A28-7DDE-4E2A-A5E6-A1DC4B1E972C}" destId="{693D58C8-60C8-408F-A65B-8CD12E9DB12F}" srcOrd="4" destOrd="0" parTransId="{D67CA044-D4DD-48B6-B5A3-0CADD13CA1EF}" sibTransId="{311F8B77-04F5-45E9-86B6-3CC2FD9C2561}"/>
    <dgm:cxn modelId="{336F6FAC-517A-405B-80A6-A6C417A99961}" type="presOf" srcId="{92B0B116-657B-4380-BF52-7E88B4458090}" destId="{EA593516-67C7-45CF-A898-CF432BD4E9AD}" srcOrd="0" destOrd="0" presId="urn:microsoft.com/office/officeart/2005/8/layout/hProcess9"/>
    <dgm:cxn modelId="{F0EC0FB8-87CC-46F8-8958-F3A93C0839D1}" srcId="{01F96A28-7DDE-4E2A-A5E6-A1DC4B1E972C}" destId="{7CE80D44-4486-4DEF-9760-A23D9489E56E}" srcOrd="2" destOrd="0" parTransId="{5C2C70E0-59F0-4F36-9B23-7DEFC13DD25A}" sibTransId="{1BE8CCE7-26BF-49DA-8CB6-2FF4FE3B6E7B}"/>
    <dgm:cxn modelId="{7F3FFDC5-766E-41BD-BD8A-EF6C688ABEDB}" srcId="{01F96A28-7DDE-4E2A-A5E6-A1DC4B1E972C}" destId="{43699D74-8CD9-4C8A-BA7F-147F7696D8B7}" srcOrd="1" destOrd="0" parTransId="{39A7D4A8-01D2-48D3-A21E-8251793D548E}" sibTransId="{84275477-F635-4AF9-93C6-B01B0693330D}"/>
    <dgm:cxn modelId="{9DC2ADD1-E6C0-4128-82F0-13FAB3FD7963}" type="presOf" srcId="{868752DE-C1DD-4979-8C10-9AAE0612C22E}" destId="{E3AA90B6-3E57-4034-888B-6DC10A38174E}" srcOrd="0" destOrd="0" presId="urn:microsoft.com/office/officeart/2005/8/layout/hProcess9"/>
    <dgm:cxn modelId="{DDA7BED9-1809-400C-B647-4B3FEC01975D}" srcId="{01F96A28-7DDE-4E2A-A5E6-A1DC4B1E972C}" destId="{92B0B116-657B-4380-BF52-7E88B4458090}" srcOrd="0" destOrd="0" parTransId="{95561480-74B5-4507-A5A5-AE5AEFCDFFAE}" sibTransId="{FF4A4D20-C5D6-4FC7-A91D-A263E3DEC336}"/>
    <dgm:cxn modelId="{BB5A59F3-5234-4286-B8E7-A05BFC046400}" srcId="{01F96A28-7DDE-4E2A-A5E6-A1DC4B1E972C}" destId="{868752DE-C1DD-4979-8C10-9AAE0612C22E}" srcOrd="3" destOrd="0" parTransId="{B39BE8DB-4CD7-47A8-8D77-0D657576B267}" sibTransId="{43E1CAC4-3955-4FFC-A450-BD332A301CBA}"/>
    <dgm:cxn modelId="{09338B69-1559-4675-8063-E5204DB6948B}" type="presParOf" srcId="{12A2E3BA-6588-4E63-8FE1-9EFDB179776A}" destId="{0EA88BAF-C46B-4DA5-B28D-B38DF3E1BF6B}" srcOrd="0" destOrd="0" presId="urn:microsoft.com/office/officeart/2005/8/layout/hProcess9"/>
    <dgm:cxn modelId="{78C38023-CB00-4DE7-9C2A-25D7D13EDD85}" type="presParOf" srcId="{12A2E3BA-6588-4E63-8FE1-9EFDB179776A}" destId="{A89C33F5-13ED-48A5-999B-F07141ACD0D5}" srcOrd="1" destOrd="0" presId="urn:microsoft.com/office/officeart/2005/8/layout/hProcess9"/>
    <dgm:cxn modelId="{4E5EFC28-C55B-436E-A7C4-9E7446483E3C}" type="presParOf" srcId="{A89C33F5-13ED-48A5-999B-F07141ACD0D5}" destId="{EA593516-67C7-45CF-A898-CF432BD4E9AD}" srcOrd="0" destOrd="0" presId="urn:microsoft.com/office/officeart/2005/8/layout/hProcess9"/>
    <dgm:cxn modelId="{40FF04CA-6DD4-414B-B36D-B78C5B018471}" type="presParOf" srcId="{A89C33F5-13ED-48A5-999B-F07141ACD0D5}" destId="{ADE63AD8-2F91-4BBF-A2E8-F56ED1510110}" srcOrd="1" destOrd="0" presId="urn:microsoft.com/office/officeart/2005/8/layout/hProcess9"/>
    <dgm:cxn modelId="{AF96BE86-BE39-4B15-86C4-73A44597BB45}" type="presParOf" srcId="{A89C33F5-13ED-48A5-999B-F07141ACD0D5}" destId="{8E2DE9A8-9BE5-4925-A857-D39C017BAFA4}" srcOrd="2" destOrd="0" presId="urn:microsoft.com/office/officeart/2005/8/layout/hProcess9"/>
    <dgm:cxn modelId="{037F1D41-090D-4CD0-AB21-D9877902E268}" type="presParOf" srcId="{A89C33F5-13ED-48A5-999B-F07141ACD0D5}" destId="{F407FBEC-6353-4594-9F98-A719C5114B83}" srcOrd="3" destOrd="0" presId="urn:microsoft.com/office/officeart/2005/8/layout/hProcess9"/>
    <dgm:cxn modelId="{C6F11BE4-E989-40F1-8460-85F96C3189B4}" type="presParOf" srcId="{A89C33F5-13ED-48A5-999B-F07141ACD0D5}" destId="{4A98CC94-FEC1-483F-96B6-F28B7A77B8CE}" srcOrd="4" destOrd="0" presId="urn:microsoft.com/office/officeart/2005/8/layout/hProcess9"/>
    <dgm:cxn modelId="{D9F780E2-6394-4FDB-AC29-EC720E389119}" type="presParOf" srcId="{A89C33F5-13ED-48A5-999B-F07141ACD0D5}" destId="{0064493A-A289-4202-816A-A0E356613DB5}" srcOrd="5" destOrd="0" presId="urn:microsoft.com/office/officeart/2005/8/layout/hProcess9"/>
    <dgm:cxn modelId="{C540EFCA-3C47-4EB9-A35C-4E5D6BEECF1C}" type="presParOf" srcId="{A89C33F5-13ED-48A5-999B-F07141ACD0D5}" destId="{E3AA90B6-3E57-4034-888B-6DC10A38174E}" srcOrd="6" destOrd="0" presId="urn:microsoft.com/office/officeart/2005/8/layout/hProcess9"/>
    <dgm:cxn modelId="{D6DBB0FF-470E-459E-B275-CFBA40579403}" type="presParOf" srcId="{A89C33F5-13ED-48A5-999B-F07141ACD0D5}" destId="{571466AE-7B61-4B70-9793-BCC02333891B}" srcOrd="7" destOrd="0" presId="urn:microsoft.com/office/officeart/2005/8/layout/hProcess9"/>
    <dgm:cxn modelId="{E844ADE0-F6C0-4064-BF84-374D6638CFBD}" type="presParOf" srcId="{A89C33F5-13ED-48A5-999B-F07141ACD0D5}" destId="{42164C0E-0E6E-4127-970B-033413B5EE1D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750C6B-0234-4A43-A17D-BA0F4A2B366E}">
      <dsp:nvSpPr>
        <dsp:cNvPr id="0" name=""/>
        <dsp:cNvSpPr/>
      </dsp:nvSpPr>
      <dsp:spPr>
        <a:xfrm>
          <a:off x="-4477169" y="-686595"/>
          <a:ext cx="5333631" cy="5333631"/>
        </a:xfrm>
        <a:prstGeom prst="blockArc">
          <a:avLst>
            <a:gd name="adj1" fmla="val 18900000"/>
            <a:gd name="adj2" fmla="val 2700000"/>
            <a:gd name="adj3" fmla="val 405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0E48C6-306D-4A18-8508-1A21E329F95E}">
      <dsp:nvSpPr>
        <dsp:cNvPr id="0" name=""/>
        <dsp:cNvSpPr/>
      </dsp:nvSpPr>
      <dsp:spPr>
        <a:xfrm>
          <a:off x="448632" y="304478"/>
          <a:ext cx="5258456" cy="609274"/>
        </a:xfrm>
        <a:prstGeom prst="rect">
          <a:avLst/>
        </a:prstGeom>
        <a:gradFill rotWithShape="1">
          <a:gsLst>
            <a:gs pos="0">
              <a:schemeClr val="accent1">
                <a:tint val="0"/>
              </a:schemeClr>
            </a:gs>
            <a:gs pos="44000">
              <a:schemeClr val="accent1">
                <a:tint val="60000"/>
                <a:satMod val="120000"/>
              </a:schemeClr>
            </a:gs>
            <a:gs pos="100000">
              <a:schemeClr val="accent1">
                <a:tint val="90000"/>
                <a:alpha val="10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8361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Медицинская организация</a:t>
          </a:r>
          <a:r>
            <a:rPr lang="ru-RU" sz="1800" kern="1200" dirty="0"/>
            <a:t> независимо от ее организационно-правовой формы</a:t>
          </a:r>
        </a:p>
      </dsp:txBody>
      <dsp:txXfrm>
        <a:off x="448632" y="304478"/>
        <a:ext cx="5258456" cy="609274"/>
      </dsp:txXfrm>
    </dsp:sp>
    <dsp:sp modelId="{A38253A8-8823-4ED2-979D-207C8FD4A05F}">
      <dsp:nvSpPr>
        <dsp:cNvPr id="0" name=""/>
        <dsp:cNvSpPr/>
      </dsp:nvSpPr>
      <dsp:spPr>
        <a:xfrm>
          <a:off x="67836" y="228319"/>
          <a:ext cx="761592" cy="761592"/>
        </a:xfrm>
        <a:prstGeom prst="ellipse">
          <a:avLst/>
        </a:prstGeom>
        <a:gradFill rotWithShape="1">
          <a:gsLst>
            <a:gs pos="0">
              <a:schemeClr val="accent2">
                <a:tint val="96000"/>
                <a:satMod val="120000"/>
                <a:lumMod val="120000"/>
              </a:schemeClr>
            </a:gs>
            <a:gs pos="100000">
              <a:schemeClr val="accent2"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shade val="25000"/>
              <a:satMod val="18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89CCF2EF-D5FA-498C-B196-2A643E485060}">
      <dsp:nvSpPr>
        <dsp:cNvPr id="0" name=""/>
        <dsp:cNvSpPr/>
      </dsp:nvSpPr>
      <dsp:spPr>
        <a:xfrm>
          <a:off x="797943" y="1218548"/>
          <a:ext cx="4909145" cy="609274"/>
        </a:xfrm>
        <a:prstGeom prst="rect">
          <a:avLst/>
        </a:prstGeom>
        <a:gradFill rotWithShape="1">
          <a:gsLst>
            <a:gs pos="0">
              <a:schemeClr val="accent4">
                <a:tint val="0"/>
              </a:schemeClr>
            </a:gs>
            <a:gs pos="44000">
              <a:schemeClr val="accent4">
                <a:tint val="60000"/>
                <a:satMod val="120000"/>
              </a:schemeClr>
            </a:gs>
            <a:gs pos="100000">
              <a:schemeClr val="accent4">
                <a:tint val="90000"/>
                <a:alpha val="10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48361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Орган, осуществляющий пенсионное обеспечение</a:t>
          </a:r>
          <a:endParaRPr lang="ru-RU" sz="1800" kern="1200" dirty="0"/>
        </a:p>
      </dsp:txBody>
      <dsp:txXfrm>
        <a:off x="797943" y="1218548"/>
        <a:ext cx="4909145" cy="609274"/>
      </dsp:txXfrm>
    </dsp:sp>
    <dsp:sp modelId="{5B6ECD20-4694-4135-8474-FED6C10601E6}">
      <dsp:nvSpPr>
        <dsp:cNvPr id="0" name=""/>
        <dsp:cNvSpPr/>
      </dsp:nvSpPr>
      <dsp:spPr>
        <a:xfrm>
          <a:off x="417147" y="1142388"/>
          <a:ext cx="761592" cy="761592"/>
        </a:xfrm>
        <a:prstGeom prst="ellipse">
          <a:avLst/>
        </a:prstGeom>
        <a:gradFill rotWithShape="1">
          <a:gsLst>
            <a:gs pos="0">
              <a:schemeClr val="accent4">
                <a:tint val="96000"/>
                <a:satMod val="120000"/>
                <a:lumMod val="120000"/>
              </a:schemeClr>
            </a:gs>
            <a:gs pos="100000">
              <a:schemeClr val="accent4"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shade val="25000"/>
              <a:satMod val="18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</dsp:sp>
    <dsp:sp modelId="{D175B4C7-AD10-4024-8D97-B43ECD0CFEFA}">
      <dsp:nvSpPr>
        <dsp:cNvPr id="0" name=""/>
        <dsp:cNvSpPr/>
      </dsp:nvSpPr>
      <dsp:spPr>
        <a:xfrm>
          <a:off x="797943" y="2132617"/>
          <a:ext cx="4909145" cy="6092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361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/>
            <a:t>Орган социальной защиты населения</a:t>
          </a:r>
          <a:endParaRPr lang="ru-RU" sz="1800" kern="1200"/>
        </a:p>
      </dsp:txBody>
      <dsp:txXfrm>
        <a:off x="797943" y="2132617"/>
        <a:ext cx="4909145" cy="609274"/>
      </dsp:txXfrm>
    </dsp:sp>
    <dsp:sp modelId="{12DA14A7-A04B-4444-883D-6005A6470CDA}">
      <dsp:nvSpPr>
        <dsp:cNvPr id="0" name=""/>
        <dsp:cNvSpPr/>
      </dsp:nvSpPr>
      <dsp:spPr>
        <a:xfrm>
          <a:off x="417147" y="2056458"/>
          <a:ext cx="761592" cy="761592"/>
        </a:xfrm>
        <a:prstGeom prst="ellipse">
          <a:avLst/>
        </a:prstGeom>
        <a:gradFill rotWithShape="1">
          <a:gsLst>
            <a:gs pos="0">
              <a:schemeClr val="accent1">
                <a:tint val="96000"/>
                <a:satMod val="120000"/>
                <a:lumMod val="120000"/>
              </a:schemeClr>
            </a:gs>
            <a:gs pos="100000">
              <a:schemeClr val="accent1"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1">
              <a:shade val="25000"/>
              <a:satMod val="180000"/>
            </a:schemeClr>
          </a:contourClr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25066679-449D-4F1E-9A10-F745B7EEBA2C}">
      <dsp:nvSpPr>
        <dsp:cNvPr id="0" name=""/>
        <dsp:cNvSpPr/>
      </dsp:nvSpPr>
      <dsp:spPr>
        <a:xfrm>
          <a:off x="448632" y="3046687"/>
          <a:ext cx="5258456" cy="609274"/>
        </a:xfrm>
        <a:prstGeom prst="rect">
          <a:avLst/>
        </a:prstGeom>
        <a:gradFill rotWithShape="1">
          <a:gsLst>
            <a:gs pos="0">
              <a:schemeClr val="accent5">
                <a:tint val="0"/>
              </a:schemeClr>
            </a:gs>
            <a:gs pos="44000">
              <a:schemeClr val="accent5">
                <a:tint val="60000"/>
                <a:satMod val="120000"/>
              </a:schemeClr>
            </a:gs>
            <a:gs pos="100000">
              <a:schemeClr val="accent5">
                <a:tint val="90000"/>
                <a:alpha val="10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5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48361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Самостоятельное обращение</a:t>
          </a:r>
          <a:endParaRPr lang="ru-RU" sz="1800" kern="1200" dirty="0"/>
        </a:p>
      </dsp:txBody>
      <dsp:txXfrm>
        <a:off x="448632" y="3046687"/>
        <a:ext cx="5258456" cy="609274"/>
      </dsp:txXfrm>
    </dsp:sp>
    <dsp:sp modelId="{78CFCA8E-D954-4ED1-9A87-43503F50E878}">
      <dsp:nvSpPr>
        <dsp:cNvPr id="0" name=""/>
        <dsp:cNvSpPr/>
      </dsp:nvSpPr>
      <dsp:spPr>
        <a:xfrm>
          <a:off x="67836" y="2970528"/>
          <a:ext cx="761592" cy="761592"/>
        </a:xfrm>
        <a:prstGeom prst="ellipse">
          <a:avLst/>
        </a:prstGeom>
        <a:gradFill rotWithShape="1">
          <a:gsLst>
            <a:gs pos="0">
              <a:schemeClr val="accent5">
                <a:tint val="96000"/>
                <a:satMod val="120000"/>
                <a:lumMod val="120000"/>
              </a:schemeClr>
            </a:gs>
            <a:gs pos="100000">
              <a:schemeClr val="accent5"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5">
              <a:shade val="25000"/>
              <a:satMod val="18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750C6B-0234-4A43-A17D-BA0F4A2B366E}">
      <dsp:nvSpPr>
        <dsp:cNvPr id="0" name=""/>
        <dsp:cNvSpPr/>
      </dsp:nvSpPr>
      <dsp:spPr>
        <a:xfrm>
          <a:off x="-2196050" y="-339805"/>
          <a:ext cx="2623826" cy="2623826"/>
        </a:xfrm>
        <a:prstGeom prst="blockArc">
          <a:avLst>
            <a:gd name="adj1" fmla="val 18900000"/>
            <a:gd name="adj2" fmla="val 2700000"/>
            <a:gd name="adj3" fmla="val 823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0E48C6-306D-4A18-8508-1A21E329F95E}">
      <dsp:nvSpPr>
        <dsp:cNvPr id="0" name=""/>
        <dsp:cNvSpPr/>
      </dsp:nvSpPr>
      <dsp:spPr>
        <a:xfrm>
          <a:off x="224819" y="149471"/>
          <a:ext cx="3502739" cy="299098"/>
        </a:xfrm>
        <a:prstGeom prst="rect">
          <a:avLst/>
        </a:prstGeom>
        <a:gradFill rotWithShape="1">
          <a:gsLst>
            <a:gs pos="0">
              <a:schemeClr val="accent1">
                <a:tint val="0"/>
              </a:schemeClr>
            </a:gs>
            <a:gs pos="44000">
              <a:schemeClr val="accent1">
                <a:tint val="60000"/>
                <a:satMod val="120000"/>
              </a:schemeClr>
            </a:gs>
            <a:gs pos="100000">
              <a:schemeClr val="accent1">
                <a:tint val="90000"/>
                <a:alpha val="10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37409" tIns="22860" rIns="22860" bIns="2286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/>
            <a:t>Медицинская организация</a:t>
          </a:r>
          <a:r>
            <a:rPr lang="ru-RU" sz="900" kern="1200" dirty="0"/>
            <a:t> независимо от ее организационно-правовой формы</a:t>
          </a:r>
        </a:p>
      </dsp:txBody>
      <dsp:txXfrm>
        <a:off x="224819" y="149471"/>
        <a:ext cx="3502739" cy="299098"/>
      </dsp:txXfrm>
    </dsp:sp>
    <dsp:sp modelId="{A38253A8-8823-4ED2-979D-207C8FD4A05F}">
      <dsp:nvSpPr>
        <dsp:cNvPr id="0" name=""/>
        <dsp:cNvSpPr/>
      </dsp:nvSpPr>
      <dsp:spPr>
        <a:xfrm>
          <a:off x="37883" y="112084"/>
          <a:ext cx="373872" cy="373872"/>
        </a:xfrm>
        <a:prstGeom prst="ellipse">
          <a:avLst/>
        </a:prstGeom>
        <a:gradFill rotWithShape="1">
          <a:gsLst>
            <a:gs pos="0">
              <a:schemeClr val="accent2">
                <a:tint val="96000"/>
                <a:satMod val="120000"/>
                <a:lumMod val="120000"/>
              </a:schemeClr>
            </a:gs>
            <a:gs pos="100000">
              <a:schemeClr val="accent2"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shade val="25000"/>
              <a:satMod val="18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89CCF2EF-D5FA-498C-B196-2A643E485060}">
      <dsp:nvSpPr>
        <dsp:cNvPr id="0" name=""/>
        <dsp:cNvSpPr/>
      </dsp:nvSpPr>
      <dsp:spPr>
        <a:xfrm>
          <a:off x="396299" y="598196"/>
          <a:ext cx="3331259" cy="299098"/>
        </a:xfrm>
        <a:prstGeom prst="rect">
          <a:avLst/>
        </a:prstGeom>
        <a:gradFill rotWithShape="1">
          <a:gsLst>
            <a:gs pos="0">
              <a:schemeClr val="accent4">
                <a:tint val="0"/>
              </a:schemeClr>
            </a:gs>
            <a:gs pos="44000">
              <a:schemeClr val="accent4">
                <a:tint val="60000"/>
                <a:satMod val="120000"/>
              </a:schemeClr>
            </a:gs>
            <a:gs pos="100000">
              <a:schemeClr val="accent4">
                <a:tint val="90000"/>
                <a:alpha val="10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37409" tIns="22860" rIns="22860" bIns="2286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/>
            <a:t>Орган, осуществляющий пенсионное обеспечение</a:t>
          </a:r>
          <a:endParaRPr lang="ru-RU" sz="900" kern="1200" dirty="0"/>
        </a:p>
      </dsp:txBody>
      <dsp:txXfrm>
        <a:off x="396299" y="598196"/>
        <a:ext cx="3331259" cy="299098"/>
      </dsp:txXfrm>
    </dsp:sp>
    <dsp:sp modelId="{5B6ECD20-4694-4135-8474-FED6C10601E6}">
      <dsp:nvSpPr>
        <dsp:cNvPr id="0" name=""/>
        <dsp:cNvSpPr/>
      </dsp:nvSpPr>
      <dsp:spPr>
        <a:xfrm>
          <a:off x="209363" y="560809"/>
          <a:ext cx="373872" cy="373872"/>
        </a:xfrm>
        <a:prstGeom prst="ellipse">
          <a:avLst/>
        </a:prstGeom>
        <a:gradFill rotWithShape="1">
          <a:gsLst>
            <a:gs pos="0">
              <a:schemeClr val="accent4">
                <a:tint val="96000"/>
                <a:satMod val="120000"/>
                <a:lumMod val="120000"/>
              </a:schemeClr>
            </a:gs>
            <a:gs pos="100000">
              <a:schemeClr val="accent4"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shade val="25000"/>
              <a:satMod val="18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</dsp:sp>
    <dsp:sp modelId="{D175B4C7-AD10-4024-8D97-B43ECD0CFEFA}">
      <dsp:nvSpPr>
        <dsp:cNvPr id="0" name=""/>
        <dsp:cNvSpPr/>
      </dsp:nvSpPr>
      <dsp:spPr>
        <a:xfrm>
          <a:off x="396299" y="1046921"/>
          <a:ext cx="3331259" cy="2990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409" tIns="22860" rIns="22860" bIns="2286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/>
            <a:t>Орган социальной защиты населения</a:t>
          </a:r>
          <a:endParaRPr lang="ru-RU" sz="900" kern="1200"/>
        </a:p>
      </dsp:txBody>
      <dsp:txXfrm>
        <a:off x="396299" y="1046921"/>
        <a:ext cx="3331259" cy="299098"/>
      </dsp:txXfrm>
    </dsp:sp>
    <dsp:sp modelId="{12DA14A7-A04B-4444-883D-6005A6470CDA}">
      <dsp:nvSpPr>
        <dsp:cNvPr id="0" name=""/>
        <dsp:cNvSpPr/>
      </dsp:nvSpPr>
      <dsp:spPr>
        <a:xfrm>
          <a:off x="209363" y="1009534"/>
          <a:ext cx="373872" cy="373872"/>
        </a:xfrm>
        <a:prstGeom prst="ellipse">
          <a:avLst/>
        </a:prstGeom>
        <a:gradFill rotWithShape="1">
          <a:gsLst>
            <a:gs pos="0">
              <a:schemeClr val="accent1">
                <a:tint val="96000"/>
                <a:satMod val="120000"/>
                <a:lumMod val="120000"/>
              </a:schemeClr>
            </a:gs>
            <a:gs pos="100000">
              <a:schemeClr val="accent1"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1">
              <a:shade val="25000"/>
              <a:satMod val="180000"/>
            </a:schemeClr>
          </a:contourClr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25066679-449D-4F1E-9A10-F745B7EEBA2C}">
      <dsp:nvSpPr>
        <dsp:cNvPr id="0" name=""/>
        <dsp:cNvSpPr/>
      </dsp:nvSpPr>
      <dsp:spPr>
        <a:xfrm>
          <a:off x="224819" y="1495646"/>
          <a:ext cx="3502739" cy="299098"/>
        </a:xfrm>
        <a:prstGeom prst="rect">
          <a:avLst/>
        </a:prstGeom>
        <a:gradFill rotWithShape="1">
          <a:gsLst>
            <a:gs pos="0">
              <a:schemeClr val="accent5">
                <a:tint val="0"/>
              </a:schemeClr>
            </a:gs>
            <a:gs pos="44000">
              <a:schemeClr val="accent5">
                <a:tint val="60000"/>
                <a:satMod val="120000"/>
              </a:schemeClr>
            </a:gs>
            <a:gs pos="100000">
              <a:schemeClr val="accent5">
                <a:tint val="90000"/>
                <a:alpha val="10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5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37409" tIns="22860" rIns="22860" bIns="2286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/>
            <a:t>Самостоятельное обращение</a:t>
          </a:r>
          <a:endParaRPr lang="ru-RU" sz="900" kern="1200" dirty="0"/>
        </a:p>
      </dsp:txBody>
      <dsp:txXfrm>
        <a:off x="224819" y="1495646"/>
        <a:ext cx="3502739" cy="299098"/>
      </dsp:txXfrm>
    </dsp:sp>
    <dsp:sp modelId="{78CFCA8E-D954-4ED1-9A87-43503F50E878}">
      <dsp:nvSpPr>
        <dsp:cNvPr id="0" name=""/>
        <dsp:cNvSpPr/>
      </dsp:nvSpPr>
      <dsp:spPr>
        <a:xfrm>
          <a:off x="37883" y="1458259"/>
          <a:ext cx="373872" cy="373872"/>
        </a:xfrm>
        <a:prstGeom prst="ellipse">
          <a:avLst/>
        </a:prstGeom>
        <a:gradFill rotWithShape="1">
          <a:gsLst>
            <a:gs pos="0">
              <a:schemeClr val="accent5">
                <a:tint val="96000"/>
                <a:satMod val="120000"/>
                <a:lumMod val="120000"/>
              </a:schemeClr>
            </a:gs>
            <a:gs pos="100000">
              <a:schemeClr val="accent5"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5">
              <a:shade val="25000"/>
              <a:satMod val="18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F3CC32-19BD-4618-91B2-FC516CE4B9C8}">
      <dsp:nvSpPr>
        <dsp:cNvPr id="0" name=""/>
        <dsp:cNvSpPr/>
      </dsp:nvSpPr>
      <dsp:spPr>
        <a:xfrm>
          <a:off x="1334663" y="2028033"/>
          <a:ext cx="519365" cy="485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682" y="0"/>
              </a:lnTo>
              <a:lnTo>
                <a:pt x="259682" y="485624"/>
              </a:lnTo>
              <a:lnTo>
                <a:pt x="519365" y="48562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576570" y="2253069"/>
        <a:ext cx="35551" cy="35551"/>
      </dsp:txXfrm>
    </dsp:sp>
    <dsp:sp modelId="{97BE54BB-0B4B-453C-8C72-E2CF887AC47E}">
      <dsp:nvSpPr>
        <dsp:cNvPr id="0" name=""/>
        <dsp:cNvSpPr/>
      </dsp:nvSpPr>
      <dsp:spPr>
        <a:xfrm>
          <a:off x="4381770" y="1550342"/>
          <a:ext cx="505548" cy="963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774" y="0"/>
              </a:lnTo>
              <a:lnTo>
                <a:pt x="252774" y="963315"/>
              </a:lnTo>
              <a:lnTo>
                <a:pt x="505548" y="96331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607346" y="2004802"/>
        <a:ext cx="54395" cy="54395"/>
      </dsp:txXfrm>
    </dsp:sp>
    <dsp:sp modelId="{E808818E-AD6A-4E98-B9BB-5B1D8B5722C0}">
      <dsp:nvSpPr>
        <dsp:cNvPr id="0" name=""/>
        <dsp:cNvSpPr/>
      </dsp:nvSpPr>
      <dsp:spPr>
        <a:xfrm>
          <a:off x="4381770" y="1504622"/>
          <a:ext cx="50554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5548" y="4572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621905" y="1537703"/>
        <a:ext cx="25277" cy="25277"/>
      </dsp:txXfrm>
    </dsp:sp>
    <dsp:sp modelId="{012FB5B6-E234-40AF-95FF-FB54542E21A2}">
      <dsp:nvSpPr>
        <dsp:cNvPr id="0" name=""/>
        <dsp:cNvSpPr/>
      </dsp:nvSpPr>
      <dsp:spPr>
        <a:xfrm>
          <a:off x="4381770" y="587026"/>
          <a:ext cx="505548" cy="963315"/>
        </a:xfrm>
        <a:custGeom>
          <a:avLst/>
          <a:gdLst/>
          <a:ahLst/>
          <a:cxnLst/>
          <a:rect l="0" t="0" r="0" b="0"/>
          <a:pathLst>
            <a:path>
              <a:moveTo>
                <a:pt x="0" y="963315"/>
              </a:moveTo>
              <a:lnTo>
                <a:pt x="252774" y="963315"/>
              </a:lnTo>
              <a:lnTo>
                <a:pt x="252774" y="0"/>
              </a:lnTo>
              <a:lnTo>
                <a:pt x="505548" y="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607346" y="1041486"/>
        <a:ext cx="54395" cy="54395"/>
      </dsp:txXfrm>
    </dsp:sp>
    <dsp:sp modelId="{53165033-E10C-494F-A726-0C6FCAFC017E}">
      <dsp:nvSpPr>
        <dsp:cNvPr id="0" name=""/>
        <dsp:cNvSpPr/>
      </dsp:nvSpPr>
      <dsp:spPr>
        <a:xfrm>
          <a:off x="1334663" y="1550342"/>
          <a:ext cx="519365" cy="477691"/>
        </a:xfrm>
        <a:custGeom>
          <a:avLst/>
          <a:gdLst/>
          <a:ahLst/>
          <a:cxnLst/>
          <a:rect l="0" t="0" r="0" b="0"/>
          <a:pathLst>
            <a:path>
              <a:moveTo>
                <a:pt x="0" y="477691"/>
              </a:moveTo>
              <a:lnTo>
                <a:pt x="259682" y="477691"/>
              </a:lnTo>
              <a:lnTo>
                <a:pt x="259682" y="0"/>
              </a:lnTo>
              <a:lnTo>
                <a:pt x="519365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576705" y="1771546"/>
        <a:ext cx="35282" cy="35282"/>
      </dsp:txXfrm>
    </dsp:sp>
    <dsp:sp modelId="{0123667B-B886-4F67-BCE7-AC51779EDA09}">
      <dsp:nvSpPr>
        <dsp:cNvPr id="0" name=""/>
        <dsp:cNvSpPr/>
      </dsp:nvSpPr>
      <dsp:spPr>
        <a:xfrm rot="16200000">
          <a:off x="-1078695" y="1642706"/>
          <a:ext cx="4056066" cy="770652"/>
        </a:xfrm>
        <a:prstGeom prst="rect">
          <a:avLst/>
        </a:prstGeom>
        <a:gradFill rotWithShape="1">
          <a:gsLst>
            <a:gs pos="0">
              <a:schemeClr val="accent3">
                <a:tint val="96000"/>
                <a:satMod val="120000"/>
                <a:lumMod val="120000"/>
              </a:schemeClr>
            </a:gs>
            <a:gs pos="100000">
              <a:schemeClr val="accent3"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3">
              <a:shade val="25000"/>
              <a:satMod val="18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0" kern="1200" dirty="0"/>
            <a:t>МСЭ</a:t>
          </a:r>
        </a:p>
      </dsp:txBody>
      <dsp:txXfrm>
        <a:off x="-1078695" y="1642706"/>
        <a:ext cx="4056066" cy="770652"/>
      </dsp:txXfrm>
    </dsp:sp>
    <dsp:sp modelId="{98E9CF20-CE08-4471-9829-4C3D86FB9BA1}">
      <dsp:nvSpPr>
        <dsp:cNvPr id="0" name=""/>
        <dsp:cNvSpPr/>
      </dsp:nvSpPr>
      <dsp:spPr>
        <a:xfrm>
          <a:off x="1854029" y="1165015"/>
          <a:ext cx="2527740" cy="770652"/>
        </a:xfrm>
        <a:prstGeom prst="rect">
          <a:avLst/>
        </a:prstGeom>
        <a:solidFill>
          <a:schemeClr val="accent5"/>
        </a:solidFill>
        <a:ln w="15875" cap="flat" cmpd="sng" algn="ctr">
          <a:solidFill>
            <a:schemeClr val="accent5">
              <a:shade val="50000"/>
              <a:shade val="75000"/>
              <a:lumMod val="8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000" kern="1200" dirty="0"/>
            <a:t>очно</a:t>
          </a:r>
        </a:p>
      </dsp:txBody>
      <dsp:txXfrm>
        <a:off x="1854029" y="1165015"/>
        <a:ext cx="2527740" cy="770652"/>
      </dsp:txXfrm>
    </dsp:sp>
    <dsp:sp modelId="{568D4712-8CB6-44B4-8494-8E3302B555F2}">
      <dsp:nvSpPr>
        <dsp:cNvPr id="0" name=""/>
        <dsp:cNvSpPr/>
      </dsp:nvSpPr>
      <dsp:spPr>
        <a:xfrm>
          <a:off x="4887318" y="201700"/>
          <a:ext cx="2527740" cy="770652"/>
        </a:xfrm>
        <a:prstGeom prst="rect">
          <a:avLst/>
        </a:prstGeom>
        <a:solidFill>
          <a:schemeClr val="accent5"/>
        </a:solidFill>
        <a:ln w="15875" cap="flat" cmpd="sng" algn="ctr">
          <a:solidFill>
            <a:schemeClr val="accent5">
              <a:shade val="50000"/>
              <a:shade val="75000"/>
              <a:lumMod val="8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в бюро (ЭС главного, Федерального бюро)</a:t>
          </a:r>
        </a:p>
      </dsp:txBody>
      <dsp:txXfrm>
        <a:off x="4887318" y="201700"/>
        <a:ext cx="2527740" cy="770652"/>
      </dsp:txXfrm>
    </dsp:sp>
    <dsp:sp modelId="{FB92A55D-BDCB-4277-9935-3223EB21C63A}">
      <dsp:nvSpPr>
        <dsp:cNvPr id="0" name=""/>
        <dsp:cNvSpPr/>
      </dsp:nvSpPr>
      <dsp:spPr>
        <a:xfrm>
          <a:off x="4887318" y="1165015"/>
          <a:ext cx="2527740" cy="770652"/>
        </a:xfrm>
        <a:prstGeom prst="rect">
          <a:avLst/>
        </a:prstGeom>
        <a:solidFill>
          <a:schemeClr val="accent5"/>
        </a:solidFill>
        <a:ln w="15875" cap="flat" cmpd="sng" algn="ctr">
          <a:solidFill>
            <a:schemeClr val="accent5">
              <a:shade val="50000"/>
              <a:shade val="75000"/>
              <a:lumMod val="8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на дому</a:t>
          </a:r>
        </a:p>
      </dsp:txBody>
      <dsp:txXfrm>
        <a:off x="4887318" y="1165015"/>
        <a:ext cx="2527740" cy="770652"/>
      </dsp:txXfrm>
    </dsp:sp>
    <dsp:sp modelId="{33082D8F-46A7-45F8-9481-ADC4F79EDEE0}">
      <dsp:nvSpPr>
        <dsp:cNvPr id="0" name=""/>
        <dsp:cNvSpPr/>
      </dsp:nvSpPr>
      <dsp:spPr>
        <a:xfrm>
          <a:off x="4887318" y="2128331"/>
          <a:ext cx="2527740" cy="770652"/>
        </a:xfrm>
        <a:prstGeom prst="rect">
          <a:avLst/>
        </a:prstGeom>
        <a:solidFill>
          <a:schemeClr val="accent5"/>
        </a:solidFill>
        <a:ln w="15875" cap="flat" cmpd="sng" algn="ctr">
          <a:solidFill>
            <a:schemeClr val="accent5">
              <a:shade val="50000"/>
              <a:shade val="75000"/>
              <a:lumMod val="8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в стационаре медицинской организации</a:t>
          </a:r>
        </a:p>
      </dsp:txBody>
      <dsp:txXfrm>
        <a:off x="4887318" y="2128331"/>
        <a:ext cx="2527740" cy="770652"/>
      </dsp:txXfrm>
    </dsp:sp>
    <dsp:sp modelId="{17587BB7-3107-4303-B44E-12F1B4DD2D38}">
      <dsp:nvSpPr>
        <dsp:cNvPr id="0" name=""/>
        <dsp:cNvSpPr/>
      </dsp:nvSpPr>
      <dsp:spPr>
        <a:xfrm>
          <a:off x="1854029" y="2128331"/>
          <a:ext cx="2527740" cy="7706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000" kern="1200" dirty="0"/>
            <a:t>заочно</a:t>
          </a:r>
        </a:p>
      </dsp:txBody>
      <dsp:txXfrm>
        <a:off x="1854029" y="2128331"/>
        <a:ext cx="2527740" cy="7706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88BAF-C46B-4DA5-B28D-B38DF3E1BF6B}">
      <dsp:nvSpPr>
        <dsp:cNvPr id="0" name=""/>
        <dsp:cNvSpPr/>
      </dsp:nvSpPr>
      <dsp:spPr>
        <a:xfrm>
          <a:off x="469230" y="0"/>
          <a:ext cx="5080165" cy="373629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593516-67C7-45CF-A898-CF432BD4E9AD}">
      <dsp:nvSpPr>
        <dsp:cNvPr id="0" name=""/>
        <dsp:cNvSpPr/>
      </dsp:nvSpPr>
      <dsp:spPr>
        <a:xfrm>
          <a:off x="0" y="1153006"/>
          <a:ext cx="1148348" cy="1494518"/>
        </a:xfrm>
        <a:prstGeom prst="roundRect">
          <a:avLst/>
        </a:prstGeom>
        <a:gradFill rotWithShape="1">
          <a:gsLst>
            <a:gs pos="0">
              <a:schemeClr val="dk1">
                <a:tint val="96000"/>
                <a:satMod val="120000"/>
                <a:lumMod val="120000"/>
              </a:schemeClr>
            </a:gs>
            <a:gs pos="100000">
              <a:schemeClr val="dk1"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dk1">
              <a:shade val="25000"/>
              <a:satMod val="180000"/>
            </a:schemeClr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Заболевание, последствие травмы, дефект</a:t>
          </a:r>
        </a:p>
      </dsp:txBody>
      <dsp:txXfrm>
        <a:off x="56058" y="1209064"/>
        <a:ext cx="1036232" cy="1382402"/>
      </dsp:txXfrm>
    </dsp:sp>
    <dsp:sp modelId="{8E2DE9A8-9BE5-4925-A857-D39C017BAFA4}">
      <dsp:nvSpPr>
        <dsp:cNvPr id="0" name=""/>
        <dsp:cNvSpPr/>
      </dsp:nvSpPr>
      <dsp:spPr>
        <a:xfrm>
          <a:off x="1224137" y="1152124"/>
          <a:ext cx="1148348" cy="1494518"/>
        </a:xfrm>
        <a:prstGeom prst="roundRect">
          <a:avLst/>
        </a:prstGeom>
        <a:gradFill rotWithShape="1">
          <a:gsLst>
            <a:gs pos="0">
              <a:schemeClr val="accent3">
                <a:tint val="96000"/>
                <a:satMod val="120000"/>
                <a:lumMod val="120000"/>
              </a:schemeClr>
            </a:gs>
            <a:gs pos="100000">
              <a:schemeClr val="accent3"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3">
              <a:shade val="25000"/>
              <a:satMod val="18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b="1" kern="1200" dirty="0">
              <a:solidFill>
                <a:schemeClr val="tx1"/>
              </a:solidFill>
            </a:rPr>
            <a:t>Стойкие нарушения функций организма </a:t>
          </a:r>
          <a:r>
            <a:rPr lang="en-US" sz="800" b="1" kern="1200" dirty="0">
              <a:solidFill>
                <a:schemeClr val="tx1"/>
              </a:solidFill>
            </a:rPr>
            <a:t>II </a:t>
          </a:r>
          <a:r>
            <a:rPr lang="ru-RU" sz="800" b="1" kern="1200" dirty="0">
              <a:solidFill>
                <a:schemeClr val="tx1"/>
              </a:solidFill>
            </a:rPr>
            <a:t>степени (40-100%)</a:t>
          </a:r>
        </a:p>
      </dsp:txBody>
      <dsp:txXfrm>
        <a:off x="1280195" y="1208182"/>
        <a:ext cx="1036232" cy="1382402"/>
      </dsp:txXfrm>
    </dsp:sp>
    <dsp:sp modelId="{4A98CC94-FEC1-483F-96B6-F28B7A77B8CE}">
      <dsp:nvSpPr>
        <dsp:cNvPr id="0" name=""/>
        <dsp:cNvSpPr/>
      </dsp:nvSpPr>
      <dsp:spPr>
        <a:xfrm>
          <a:off x="2489156" y="1691361"/>
          <a:ext cx="1148348" cy="1494518"/>
        </a:xfrm>
        <a:prstGeom prst="roundRect">
          <a:avLst/>
        </a:prstGeom>
        <a:gradFill rotWithShape="1">
          <a:gsLst>
            <a:gs pos="0">
              <a:schemeClr val="accent5">
                <a:tint val="96000"/>
                <a:satMod val="120000"/>
                <a:lumMod val="120000"/>
              </a:schemeClr>
            </a:gs>
            <a:gs pos="100000">
              <a:schemeClr val="accent5"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5">
              <a:shade val="25000"/>
              <a:satMod val="18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b="1" kern="1200" dirty="0">
              <a:solidFill>
                <a:schemeClr val="tx1"/>
              </a:solidFill>
            </a:rPr>
            <a:t>Ограничение 1 степени в двух и более категориях</a:t>
          </a:r>
        </a:p>
      </dsp:txBody>
      <dsp:txXfrm>
        <a:off x="2545214" y="1747419"/>
        <a:ext cx="1036232" cy="1382402"/>
      </dsp:txXfrm>
    </dsp:sp>
    <dsp:sp modelId="{E3AA90B6-3E57-4034-888B-6DC10A38174E}">
      <dsp:nvSpPr>
        <dsp:cNvPr id="0" name=""/>
        <dsp:cNvSpPr/>
      </dsp:nvSpPr>
      <dsp:spPr>
        <a:xfrm>
          <a:off x="2489156" y="38080"/>
          <a:ext cx="1148348" cy="1494518"/>
        </a:xfrm>
        <a:prstGeom prst="roundRect">
          <a:avLst/>
        </a:prstGeom>
        <a:gradFill rotWithShape="1">
          <a:gsLst>
            <a:gs pos="0">
              <a:schemeClr val="accent5">
                <a:tint val="96000"/>
                <a:satMod val="120000"/>
                <a:lumMod val="120000"/>
              </a:schemeClr>
            </a:gs>
            <a:gs pos="100000">
              <a:schemeClr val="accent5"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5">
              <a:shade val="25000"/>
              <a:satMod val="18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b="1" kern="1200" dirty="0">
              <a:solidFill>
                <a:schemeClr val="tx1"/>
              </a:solidFill>
            </a:rPr>
            <a:t>Ограничение в одной категории жизнедеятельности 2 или 3 степени</a:t>
          </a:r>
        </a:p>
      </dsp:txBody>
      <dsp:txXfrm>
        <a:off x="2545214" y="94138"/>
        <a:ext cx="1036232" cy="1382402"/>
      </dsp:txXfrm>
    </dsp:sp>
    <dsp:sp modelId="{42164C0E-0E6E-4127-970B-033413B5EE1D}">
      <dsp:nvSpPr>
        <dsp:cNvPr id="0" name=""/>
        <dsp:cNvSpPr/>
      </dsp:nvSpPr>
      <dsp:spPr>
        <a:xfrm>
          <a:off x="3788892" y="1025493"/>
          <a:ext cx="1148348" cy="1494518"/>
        </a:xfrm>
        <a:prstGeom prst="roundRect">
          <a:avLst/>
        </a:prstGeom>
        <a:gradFill rotWithShape="1">
          <a:gsLst>
            <a:gs pos="0">
              <a:schemeClr val="accent2">
                <a:tint val="96000"/>
                <a:satMod val="120000"/>
                <a:lumMod val="120000"/>
              </a:schemeClr>
            </a:gs>
            <a:gs pos="100000">
              <a:schemeClr val="accent2"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shade val="25000"/>
              <a:satMod val="18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b="1" kern="1200" dirty="0">
              <a:solidFill>
                <a:schemeClr val="tx1"/>
              </a:solidFill>
            </a:rPr>
            <a:t>Нуждаемость в мерах социальной защиты</a:t>
          </a:r>
        </a:p>
      </dsp:txBody>
      <dsp:txXfrm>
        <a:off x="3844950" y="1081551"/>
        <a:ext cx="1036232" cy="13824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B70A2-0968-4020-9910-0BCFFAE2EC5A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745EE-919A-4E87-9090-020696C7C1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392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745EE-919A-4E87-9090-020696C7C1C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914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481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DBC6-82D0-418A-86FC-F5ED8E81658A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79A2-D174-4515-9464-531D9BFF92CE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048B-2F9C-49A7-8C3D-35A99B35CC11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CBEC9-C2EE-4ACE-B80D-805E54EA9C51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F9A7-F6D4-4402-BEB5-BEC742CFB4AF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45772-9A59-480C-A5DB-319870B55A4E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6A4A-928C-49B8-A0D3-EB41C04C01FA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399C-50AD-42F2-9166-F179263AB926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1518-7725-4720-AF6E-E83F3C6E06C9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31C7-01E1-4A91-B95F-445CAC9078EE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E60E2-4B43-4B25-B2B5-0553D5848A52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2A562EC-6034-4EE0-8EB2-6350BBEE71FB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58610/153c09a9aaf04b6b17de6b44dd6af1a5c9e3595a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58610/97a2c614bb47790969a7053c934f238120ee33ef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hyperlink" Target="http://www.consultant.ru/document/cons_doc_LAW_58610/97a2c614bb47790969a7053c934f238120ee33ef/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58610/153c09a9aaf04b6b17de6b44dd6af1a5c9e3595a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58610/75c4eb1e7bd1f9f70660710cae7097ef3db6e2d2/" TargetMode="External"/><Relationship Id="rId2" Type="http://schemas.openxmlformats.org/officeDocument/2006/relationships/hyperlink" Target="http://www.consultant.ru/document/cons_doc_LAW_58610/153c09a9aaf04b6b17de6b44dd6af1a5c9e3595a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58610/153c09a9aaf04b6b17de6b44dd6af1a5c9e3595a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6;&#1089;&#1090;&#1072;&#1085;&#1086;&#1074;&#1083;&#1077;&#1085;&#1080;&#1077;%20&#1055;&#1088;&#1072;&#1074;&#1080;&#1090;&#1077;&#1083;&#1100;&#1089;&#1090;&#1074;&#1072;%20&#1056;&#1060;%20&#8470;%2095%20&#8212;16.docx" TargetMode="External"/><Relationship Id="rId2" Type="http://schemas.openxmlformats.org/officeDocument/2006/relationships/hyperlink" Target="http://www.consultant.ru/document/cons_doc_LAW_58610/153c09a9aaf04b6b17de6b44dd6af1a5c9e3595a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arant.ru/products/ipo/prime/doc/72921006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rant.ru/products/ipo/prime/doc/72921006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rant.ru/products/ipo/prime/doc/72921006/#100000" TargetMode="Externa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https://www.garant.ru/products/ipo/prime/doc/72921006/#100000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hyperlink" Target="https://www.garant.ru/products/ipo/prime/doc/72921006/#100000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www.garant.ru/products/ipo/prime/doc/72921006/#100000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zdravmedinform.ru/icf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zdravmedinform.ru/icf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zdravmedinform.ru/icf.htm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bmsefmba.ru/upload/iblock/1d0/prikaz-mintruda-rossii-n-52n_-minzdrava-rossii-n-35n-ot-31.01.2019-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gbmsefmba.ru/upload/iblock/1d0/prikaz-mintruda-rossii-n-52n_-minzdrava-rossii-n-35n-ot-31.01.2019-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8559/811cf203f0728b302646e28f490eedc3d3d20cd0/" TargetMode="External"/><Relationship Id="rId2" Type="http://schemas.openxmlformats.org/officeDocument/2006/relationships/hyperlink" Target="http://www.consultant.ru/document/cons_doc_LAW_8559/63d0c595ab5abe23f1011a3719970dfaf665ce0c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rant.ru/products/ipo/prime/doc/72921006/#10000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hyperlink" Target="https://www.garant.ru/products/ipo/prime/doc/72921006/#100000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rant.ru/products/ipo/prime/doc/72921006/#100000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58610/96e5c6d153aba51ace08728266308a2cc0a09d44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58610/96e5c6d153aba51ace08728266308a2cc0a09d44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58610/96e5c6d153aba51ace08728266308a2cc0a09d44/" TargetMode="External"/><Relationship Id="rId2" Type="http://schemas.openxmlformats.org/officeDocument/2006/relationships/hyperlink" Target="http://www.consultant.ru/document/cons_doc_LAW_58610/135b34233a52525373cf22c0f269a70f690ddb30/#dst54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58610/96e5c6d153aba51ace08728266308a2cc0a09d44/" TargetMode="External"/><Relationship Id="rId2" Type="http://schemas.openxmlformats.org/officeDocument/2006/relationships/hyperlink" Target="http://www.consultant.ru/document/cons_doc_LAW_58610/2f227304feee8a550856edc2c18d8aea7b6cfdf9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486&#1085;%20-%20&#1088;&#1077;&#1076;&#1072;&#1082;&#1094;&#1080;&#1103;%20&#1089;%202019%20&#1075;..docx" TargetMode="External"/><Relationship Id="rId2" Type="http://schemas.openxmlformats.org/officeDocument/2006/relationships/hyperlink" Target="1031&#1085;.doc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58610/96e5c6d153aba51ace08728266308a2cc0a09d44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8559/06fe95ffa78f498ce17219589e335f892cfd0e14/" TargetMode="External"/><Relationship Id="rId2" Type="http://schemas.openxmlformats.org/officeDocument/2006/relationships/hyperlink" Target="http://www.consultant.ru/document/cons_doc_LAW_58610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arant.ru/products/ipo/prime/doc/72921006/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58610/96e5c6d153aba51ace08728266308a2cc0a09d44/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58610/96e5c6d153aba51ace08728266308a2cc0a09d44/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58610/649102397cacd8f1c1983ff9de0a0d770895dff5/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58610/649102397cacd8f1c1983ff9de0a0d770895dff5/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58610/241efd2a451d2af0f2f4e23fccc78068632a2b0a/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8559/0b7c84fcc8663ca8312977254d5ea3a4c9226691/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normativ.kontur.ru/document?moduleId=1&amp;documentId=32562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nsultant.ru/document/cons_doc_LAW_58610/97a2c614bb47790969a7053c934f238120ee33ef/" TargetMode="External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s://normativ.kontur.ru/document?moduleId=1&amp;documentId=167611#l16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normativ.kontur.ru/document?moduleId=1&amp;documentId=388123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hyperlink" Target="https://normativ.kontur.ru/document?moduleId=1&amp;documentId=374452#h6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s://normativ.kontur.ru/document?moduleId=1&amp;documentId=374452#h6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normativ.kontur.ru/document?moduleId=1&amp;documentId=374452#h6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s://normativ.kontur.ru/document?moduleId=1&amp;documentId=135793#h1110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normativ.kontur.ru/document?moduleId=1&amp;documentId=135793#h1110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58610/97a2c614bb47790969a7053c934f238120ee33ef/" TargetMode="External"/><Relationship Id="rId2" Type="http://schemas.openxmlformats.org/officeDocument/2006/relationships/hyperlink" Target="&#1047;&#1072;&#1082;&#1086;&#1085;&#1085;&#1099;&#1077;%20&#1087;&#1088;&#1077;&#1076;&#1089;&#1090;&#1072;&#1074;&#1080;&#1090;&#1077;&#1083;&#1080;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nsultant.ru/document/cons_doc_LAW_58610/153c09a9aaf04b6b17de6b44dd6af1a5c9e3595a/" TargetMode="Externa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hyperlink" Target="https://base.garant.ru/70690926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59&#1085;%20&#8212;%201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447072"/>
            <a:ext cx="7175351" cy="1793167"/>
          </a:xfrm>
        </p:spPr>
        <p:txBody>
          <a:bodyPr>
            <a:noAutofit/>
          </a:bodyPr>
          <a:lstStyle/>
          <a:p>
            <a:r>
              <a:rPr lang="ru-RU" sz="3600" b="1" dirty="0"/>
              <a:t>МЕДИКО-СОЦИАЛЬНАЯ ЭКСПЕРТИЗА: </a:t>
            </a:r>
            <a:br>
              <a:rPr lang="ru-RU" sz="3600" b="1" dirty="0"/>
            </a:br>
            <a:r>
              <a:rPr lang="ru-RU" sz="3600" b="1" dirty="0"/>
              <a:t>нормативно-правовые основы для пациентов и их родственников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094" y="4437112"/>
            <a:ext cx="8383788" cy="2232248"/>
          </a:xfrm>
        </p:spPr>
        <p:txBody>
          <a:bodyPr>
            <a:normAutofit/>
          </a:bodyPr>
          <a:lstStyle/>
          <a:p>
            <a:pPr algn="l"/>
            <a:r>
              <a:rPr lang="ru-RU" b="1" dirty="0">
                <a:solidFill>
                  <a:schemeClr val="tx1"/>
                </a:solidFill>
              </a:rPr>
              <a:t>Ростов-на-Дону</a:t>
            </a: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Кичигина Наталья Федоровна</a:t>
            </a: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РРБООИ «Союз РС»</a:t>
            </a: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21.05.2021</a:t>
            </a:r>
          </a:p>
          <a:p>
            <a:pPr algn="l"/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483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501" y="692696"/>
            <a:ext cx="8229600" cy="858424"/>
          </a:xfrm>
        </p:spPr>
        <p:txBody>
          <a:bodyPr>
            <a:noAutofit/>
          </a:bodyPr>
          <a:lstStyle/>
          <a:p>
            <a:r>
              <a:rPr lang="ru-RU" sz="2400" b="1" dirty="0"/>
              <a:t>Цели проведения МСЭ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124175"/>
            <a:ext cx="8568952" cy="538609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а) установление группы инвалидности;</a:t>
            </a:r>
          </a:p>
          <a:p>
            <a:pPr algn="just"/>
            <a:r>
              <a:rPr lang="ru-RU" sz="2400" dirty="0"/>
              <a:t>б) установление категории «ребенок-инвалид»;…</a:t>
            </a:r>
          </a:p>
          <a:p>
            <a:pPr lvl="0"/>
            <a:r>
              <a:rPr lang="ru-RU" sz="2400" dirty="0">
                <a:solidFill>
                  <a:prstClr val="black"/>
                </a:solidFill>
              </a:rPr>
              <a:t>з) определение нуждаемости по состоянию здоровья в постоянном постороннем уходе (помощи, надзоре) отца, матери, жены, родного брата, родной сестры, дедушки, бабушки или усыновителя гражданина, призываемого на военную службу (военнослужащего, проходящего военную службу по контракту);…</a:t>
            </a:r>
          </a:p>
          <a:p>
            <a:pPr lvl="0" algn="just"/>
            <a:r>
              <a:rPr lang="ru-RU" sz="2400" dirty="0">
                <a:solidFill>
                  <a:prstClr val="black"/>
                </a:solidFill>
              </a:rPr>
              <a:t>к) разработка индивидуальной программы реабилитации или </a:t>
            </a:r>
            <a:r>
              <a:rPr lang="ru-RU" sz="2400" dirty="0" err="1">
                <a:solidFill>
                  <a:prstClr val="black"/>
                </a:solidFill>
              </a:rPr>
              <a:t>абилитации</a:t>
            </a:r>
            <a:r>
              <a:rPr lang="ru-RU" sz="2400" dirty="0">
                <a:solidFill>
                  <a:prstClr val="black"/>
                </a:solidFill>
              </a:rPr>
              <a:t> инвалида (ребенка-инвалида);</a:t>
            </a:r>
          </a:p>
          <a:p>
            <a:pPr lvl="0" algn="just"/>
            <a:r>
              <a:rPr lang="ru-RU" sz="2400" dirty="0">
                <a:solidFill>
                  <a:prstClr val="black"/>
                </a:solidFill>
              </a:rPr>
              <a:t>л) разработка программы реабилитации лица, пострадавшего в результате несчастного случая на производстве и профессионального заболевания;…</a:t>
            </a:r>
          </a:p>
          <a:p>
            <a:pPr lvl="0" algn="just"/>
            <a:r>
              <a:rPr lang="ru-RU" sz="1600" b="1" i="1" dirty="0">
                <a:solidFill>
                  <a:srgbClr val="0070C0"/>
                </a:solidFill>
                <a:hlinkClick r:id="rId2"/>
              </a:rPr>
              <a:t>Постановление Правительства Российской Федерации от 20.02.2006 № 95 «О порядке и условиях признания лица инвалидом», п. 24(1)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24575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3" y="548680"/>
            <a:ext cx="8388933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МСЭ проводится с письменного согласия гражданина (его законного или уполномоченного представителя) </a:t>
            </a:r>
            <a:r>
              <a:rPr lang="ru-RU" sz="2400" b="1" dirty="0"/>
              <a:t>в соответствии с указанными в нем одной или несколькими целями</a:t>
            </a:r>
            <a:r>
              <a:rPr lang="ru-RU" sz="2400" dirty="0"/>
              <a:t>.</a:t>
            </a:r>
          </a:p>
          <a:p>
            <a:pPr lvl="0" algn="just"/>
            <a:r>
              <a:rPr lang="ru-RU" sz="2400" b="1" dirty="0">
                <a:solidFill>
                  <a:prstClr val="black"/>
                </a:solidFill>
              </a:rPr>
              <a:t>Датой поступления заявления=</a:t>
            </a:r>
            <a:r>
              <a:rPr lang="ru-RU" sz="2400" dirty="0">
                <a:solidFill>
                  <a:prstClr val="black"/>
                </a:solidFill>
              </a:rPr>
              <a:t>дата регистрации в бюро </a:t>
            </a:r>
            <a:r>
              <a:rPr lang="ru-RU" sz="2400" b="1" dirty="0">
                <a:solidFill>
                  <a:prstClr val="black"/>
                </a:solidFill>
              </a:rPr>
              <a:t>направления</a:t>
            </a:r>
            <a:r>
              <a:rPr lang="ru-RU" sz="2400" dirty="0">
                <a:solidFill>
                  <a:prstClr val="black"/>
                </a:solidFill>
              </a:rPr>
              <a:t> …и </a:t>
            </a:r>
            <a:r>
              <a:rPr lang="ru-RU" sz="2400" u="sng" dirty="0">
                <a:solidFill>
                  <a:srgbClr val="FF0000"/>
                </a:solidFill>
              </a:rPr>
              <a:t>необходимых для предоставления государственной услуги </a:t>
            </a:r>
            <a:r>
              <a:rPr lang="ru-RU" sz="2400" b="1" u="sng" dirty="0">
                <a:solidFill>
                  <a:srgbClr val="FF0000"/>
                </a:solidFill>
              </a:rPr>
              <a:t>документов</a:t>
            </a:r>
            <a:r>
              <a:rPr lang="ru-RU" sz="2400" dirty="0">
                <a:solidFill>
                  <a:prstClr val="black"/>
                </a:solidFill>
              </a:rPr>
              <a:t>;</a:t>
            </a:r>
          </a:p>
          <a:p>
            <a:pPr lvl="0" algn="just"/>
            <a:r>
              <a:rPr lang="ru-RU" sz="2400" b="1" dirty="0">
                <a:solidFill>
                  <a:prstClr val="black"/>
                </a:solidFill>
              </a:rPr>
              <a:t>В соответствии с Административным регламентом срок предоставления государственной услуги по проведению МСЭ НЕ МОЖЕТ ПРЕВЫШАТЬ 30 дней!</a:t>
            </a:r>
          </a:p>
          <a:p>
            <a:pPr lvl="0" algn="just"/>
            <a:r>
              <a:rPr lang="ru-RU" sz="2400" dirty="0">
                <a:solidFill>
                  <a:prstClr val="black"/>
                </a:solidFill>
              </a:rPr>
              <a:t>МСЭ сообщается гражданину о дате освидетельствования письменно, по телефону или СМС.</a:t>
            </a: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543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858424"/>
          </a:xfrm>
        </p:spPr>
        <p:txBody>
          <a:bodyPr>
            <a:noAutofit/>
          </a:bodyPr>
          <a:lstStyle/>
          <a:p>
            <a:r>
              <a:rPr lang="ru-RU" sz="2400" b="1" dirty="0"/>
              <a:t>Проведение освидетельствования 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96097" y="980728"/>
            <a:ext cx="8640960" cy="34778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/>
              <a:t>МСЭ проводится </a:t>
            </a:r>
            <a:r>
              <a:rPr lang="ru-RU" sz="2000" b="1" dirty="0"/>
              <a:t>в бюро по месту жительства</a:t>
            </a:r>
            <a:r>
              <a:rPr lang="ru-RU" sz="2000" dirty="0"/>
              <a:t> (по месту пребывания, по месту нахождения пенсионного дела инвалида, выехавшего на постоянное жительство за пределы Российской Федерации).</a:t>
            </a:r>
          </a:p>
          <a:p>
            <a:endParaRPr lang="ru-RU" sz="2000" dirty="0"/>
          </a:p>
          <a:p>
            <a:r>
              <a:rPr lang="ru-RU" sz="2000" b="1" dirty="0"/>
              <a:t>В главном бюро </a:t>
            </a:r>
            <a:r>
              <a:rPr lang="ru-RU" sz="2000" dirty="0"/>
              <a:t>МСЭ проводится в случае обжалования им решения бюро, а также по направлению бюро в случаях, требующих специальных видов обследования.</a:t>
            </a:r>
          </a:p>
          <a:p>
            <a:endParaRPr lang="ru-RU" sz="2000" dirty="0"/>
          </a:p>
          <a:p>
            <a:r>
              <a:rPr lang="ru-RU" sz="2000" b="1" dirty="0"/>
              <a:t>В Федеральном бюро</a:t>
            </a:r>
            <a:r>
              <a:rPr lang="ru-RU" sz="2000" dirty="0"/>
              <a:t> МСЭ проводится в случае обжалования им решения главного бюро, а также по направлению главного бюро в случаях, требующих особо сложных специальных видов обследования.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D8EB72-057B-4925-9F19-6E7807B3122B}"/>
              </a:ext>
            </a:extLst>
          </p:cNvPr>
          <p:cNvSpPr txBox="1"/>
          <p:nvPr/>
        </p:nvSpPr>
        <p:spPr>
          <a:xfrm>
            <a:off x="4365057" y="5188706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  <a:hlinkClick r:id="rId2"/>
              </a:rPr>
              <a:t>Постановление Правительства Российской Федерации от 20.02.2006 № 95 «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О порядке и условиях признания лица инвалидом», 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пп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. 20-22</a:t>
            </a:r>
          </a:p>
        </p:txBody>
      </p:sp>
    </p:spTree>
    <p:extLst>
      <p:ext uri="{BB962C8B-B14F-4D97-AF65-F5344CB8AC3E}">
        <p14:creationId xmlns:p14="http://schemas.microsoft.com/office/powerpoint/2010/main" val="2942329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501" y="692696"/>
            <a:ext cx="8229600" cy="858424"/>
          </a:xfrm>
        </p:spPr>
        <p:txBody>
          <a:bodyPr>
            <a:noAutofit/>
          </a:bodyPr>
          <a:lstStyle/>
          <a:p>
            <a:r>
              <a:rPr lang="ru-RU" sz="2400" b="1" dirty="0"/>
              <a:t>Порядок проведения освидетельствования 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3991088" y="5373217"/>
            <a:ext cx="2453120" cy="124207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  <a:hlinkClick r:id="rId2"/>
              </a:rPr>
              <a:t>Постановление Правительства Российской Федерации от 20.02.2006 № 95 «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О порядке и условиях признания лица инвалидом», 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пп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. 23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540145347"/>
              </p:ext>
            </p:extLst>
          </p:nvPr>
        </p:nvGraphicFramePr>
        <p:xfrm>
          <a:off x="323528" y="1551120"/>
          <a:ext cx="799288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06761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501" y="692696"/>
            <a:ext cx="8229600" cy="858424"/>
          </a:xfrm>
        </p:spPr>
        <p:txBody>
          <a:bodyPr>
            <a:noAutofit/>
          </a:bodyPr>
          <a:lstStyle/>
          <a:p>
            <a:r>
              <a:rPr lang="ru-RU" sz="2400" b="1" dirty="0"/>
              <a:t>Освидетельствование на дому и в стационаре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1521" y="1916832"/>
            <a:ext cx="8640960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При проведении освидетельствования </a:t>
            </a:r>
            <a:r>
              <a:rPr lang="ru-RU" sz="2400" b="1" dirty="0"/>
              <a:t>на дому </a:t>
            </a:r>
            <a:r>
              <a:rPr lang="ru-RU" sz="2400" b="1" u="sng" dirty="0"/>
              <a:t>необходимо наличие соответствующего заключения</a:t>
            </a:r>
            <a:r>
              <a:rPr lang="ru-RU" sz="2400" dirty="0"/>
              <a:t> направляющей медицинской организации.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При проведении освидетельствования </a:t>
            </a:r>
            <a:r>
              <a:rPr lang="ru-RU" sz="2400" b="1" dirty="0"/>
              <a:t>в стационаре</a:t>
            </a:r>
            <a:r>
              <a:rPr lang="ru-RU" sz="2400" dirty="0"/>
              <a:t> такое заключение </a:t>
            </a:r>
            <a:r>
              <a:rPr lang="ru-RU" sz="2400" b="1" dirty="0"/>
              <a:t>не требуется</a:t>
            </a:r>
            <a:r>
              <a:rPr lang="ru-RU" sz="2400" dirty="0"/>
              <a:t>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211742" y="5014955"/>
            <a:ext cx="2088231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hlinkClick r:id="rId2"/>
              </a:rPr>
              <a:t>Постановление Правительства Российской Федерации от 20.02.2006 № 95 «О порядке и условиях признания лица инвалидом», п 23. </a:t>
            </a:r>
            <a:endParaRPr lang="ru-RU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824172" y="5014955"/>
            <a:ext cx="3875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01590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501" y="692696"/>
            <a:ext cx="8229600" cy="858424"/>
          </a:xfrm>
        </p:spPr>
        <p:txBody>
          <a:bodyPr>
            <a:noAutofit/>
          </a:bodyPr>
          <a:lstStyle/>
          <a:p>
            <a:r>
              <a:rPr lang="ru-RU" sz="2400" b="1" dirty="0">
                <a:hlinkClick r:id="rId2"/>
              </a:rPr>
              <a:t>Заочное освидетельствование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35821" y="1368333"/>
            <a:ext cx="8640960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1) В случае, если заболевание (последствия травм, дефекты) входят в </a:t>
            </a:r>
            <a:r>
              <a:rPr lang="ru-RU" sz="2400" b="1" dirty="0">
                <a:hlinkClick r:id="rId3"/>
              </a:rPr>
              <a:t>раздел </a:t>
            </a:r>
            <a:r>
              <a:rPr lang="en-US" sz="2400" b="1" dirty="0">
                <a:hlinkClick r:id="rId3"/>
              </a:rPr>
              <a:t>IV </a:t>
            </a:r>
            <a:r>
              <a:rPr lang="ru-RU" sz="2400" b="1" dirty="0">
                <a:hlinkClick r:id="rId3"/>
              </a:rPr>
              <a:t>приложения к Правилам</a:t>
            </a:r>
            <a:r>
              <a:rPr lang="ru-RU" sz="2400" dirty="0"/>
              <a:t>.</a:t>
            </a:r>
          </a:p>
          <a:p>
            <a:pPr lvl="0" algn="just"/>
            <a:r>
              <a:rPr lang="ru-RU" sz="2400" dirty="0"/>
              <a:t>2) </a:t>
            </a:r>
            <a:r>
              <a:rPr lang="ru-RU" sz="2400" b="1" dirty="0"/>
              <a:t>По решению бюро</a:t>
            </a:r>
            <a:r>
              <a:rPr lang="ru-RU" sz="2400" dirty="0"/>
              <a:t> в случае отсутствия положительных результатов проведенных в отношении инвалида реабилитационных или </a:t>
            </a:r>
            <a:r>
              <a:rPr lang="ru-RU" sz="2400" dirty="0" err="1"/>
              <a:t>абилитационных</a:t>
            </a:r>
            <a:r>
              <a:rPr lang="ru-RU" sz="2400" dirty="0"/>
              <a:t> мероприятий.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</a:p>
          <a:p>
            <a:pPr lvl="0" algn="just"/>
            <a:r>
              <a:rPr lang="ru-RU" sz="2400" b="1" dirty="0">
                <a:solidFill>
                  <a:prstClr val="black"/>
                </a:solidFill>
              </a:rPr>
              <a:t>При решении бюро (главного бюро, Федерального бюро) о заочном освидетельствовании гражданина учитываются следующие условия:</a:t>
            </a:r>
            <a:endParaRPr lang="ru-RU" sz="2400" dirty="0">
              <a:solidFill>
                <a:prstClr val="black"/>
              </a:solidFill>
            </a:endParaRPr>
          </a:p>
          <a:p>
            <a:pPr lvl="0" algn="just"/>
            <a:r>
              <a:rPr lang="ru-RU" sz="2400" dirty="0">
                <a:solidFill>
                  <a:prstClr val="black"/>
                </a:solidFill>
              </a:rPr>
              <a:t>1) проживание гражданина в отдаленной и (или) труднодоступной местности, или в местности со сложной транспортной инфраструктурой, или при отсутствии регулярного транспортного сообщения;</a:t>
            </a:r>
          </a:p>
          <a:p>
            <a:pPr lvl="0" algn="just"/>
            <a:r>
              <a:rPr lang="ru-RU" sz="2400" dirty="0">
                <a:solidFill>
                  <a:prstClr val="black"/>
                </a:solidFill>
              </a:rPr>
              <a:t>2) тяжелое общее состояния гражданина, препятствующее его транспортировке.</a:t>
            </a: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619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501" y="476672"/>
            <a:ext cx="8229600" cy="858424"/>
          </a:xfrm>
        </p:spPr>
        <p:txBody>
          <a:bodyPr>
            <a:noAutofit/>
          </a:bodyPr>
          <a:lstStyle/>
          <a:p>
            <a:r>
              <a:rPr lang="ru-RU" sz="2400" b="1" dirty="0"/>
              <a:t>Общий порядок проведения МСЭ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1521" y="1124744"/>
            <a:ext cx="8640960" cy="600164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/>
              <a:t>МСЭ проводится</a:t>
            </a:r>
            <a:r>
              <a:rPr lang="ru-RU" sz="2000" dirty="0"/>
              <a:t> специалистами бюро (главного бюро, Федерального бюро) путем обследования гражданина, изучения представленных им документов, анализа социально-бытовых, профессионально-трудовых, психологических и других данных гражданина.</a:t>
            </a:r>
          </a:p>
          <a:p>
            <a:pPr algn="just"/>
            <a:r>
              <a:rPr lang="ru-RU" sz="2000" dirty="0"/>
              <a:t>При проведении МСЭ гражданина ведется </a:t>
            </a:r>
            <a:r>
              <a:rPr lang="ru-RU" sz="2000" b="1" dirty="0"/>
              <a:t>протокол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/>
              <a:t>По результатам МСЭ составляется </a:t>
            </a:r>
            <a:r>
              <a:rPr lang="ru-RU" sz="2000" b="1" dirty="0"/>
              <a:t>акт</a:t>
            </a:r>
            <a:r>
              <a:rPr lang="ru-RU" sz="2000" dirty="0"/>
              <a:t>, который подписывается руководителем соответствующего бюро (главного бюро, Федерального бюро) и специалистами, принимавшими решение, а затем заверяется печатью.</a:t>
            </a:r>
          </a:p>
          <a:p>
            <a:pPr lvl="0" algn="just"/>
            <a:r>
              <a:rPr lang="ru-RU" sz="2000" dirty="0">
                <a:solidFill>
                  <a:prstClr val="black"/>
                </a:solidFill>
              </a:rPr>
              <a:t>В проведении МСЭ гражданина по приглашению руководителя бюро (ГБ, ФБ) могут участвовать </a:t>
            </a:r>
            <a:r>
              <a:rPr lang="ru-RU" sz="2000" b="1" dirty="0">
                <a:solidFill>
                  <a:prstClr val="black"/>
                </a:solidFill>
              </a:rPr>
              <a:t>с правом совещательного голоса</a:t>
            </a:r>
            <a:r>
              <a:rPr lang="ru-RU" sz="2000" dirty="0">
                <a:solidFill>
                  <a:prstClr val="black"/>
                </a:solidFill>
              </a:rPr>
              <a:t> представители государственных внебюджетных фондов, Федеральной службы по труду и занятости, а также специалисты соответствующего профиля (консультанты).</a:t>
            </a:r>
          </a:p>
          <a:p>
            <a:pPr lvl="0" algn="just"/>
            <a:r>
              <a:rPr lang="ru-RU" sz="2000" b="1" dirty="0">
                <a:solidFill>
                  <a:srgbClr val="00B050"/>
                </a:solidFill>
              </a:rPr>
              <a:t>Гражданин (его законный или уполномоченный представитель) имеет право пригласить любого специалиста с его согласия для участия в проведении МСЭ с правом совещательного голоса. (необходимо предупредить МСЭ)</a:t>
            </a:r>
          </a:p>
          <a:p>
            <a:pPr lvl="0" algn="just"/>
            <a:r>
              <a:rPr lang="ru-RU" sz="1200" b="1" dirty="0">
                <a:hlinkClick r:id="rId2"/>
              </a:rPr>
              <a:t>Постановление Правительства Российской Федерации от 20.02.2006 № 95 </a:t>
            </a:r>
            <a:r>
              <a:rPr lang="ru-RU" sz="1200" b="1" dirty="0"/>
              <a:t>«О порядке и условиях признания лица инвалидом», п 25-30</a:t>
            </a:r>
            <a:endParaRPr lang="ru-RU" sz="2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373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67834" y="2132856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/>
              <a:t>КАК ВЫНОСЯТСЯ ЭКСПЕРТНЫЕ РЕШЕНИЯ ОБ УСТАНОВЛЕНИИ ИНВАЛИДНОСТИ ЛИБО ОТКАЗЕ?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699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548680"/>
            <a:ext cx="8640959" cy="427809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/>
              <a:t>Условиями признания гражданина инвалидом являются:</a:t>
            </a:r>
          </a:p>
          <a:p>
            <a:endParaRPr lang="ru-RU" sz="1600" b="1" dirty="0"/>
          </a:p>
          <a:p>
            <a:r>
              <a:rPr lang="ru-RU" sz="1600" b="1" dirty="0"/>
              <a:t>а) </a:t>
            </a:r>
            <a:r>
              <a:rPr lang="ru-RU" sz="1600" dirty="0"/>
              <a:t>нарушение здоровья со стойким расстройством функций организма, обусловленное заболеваниями, последствиями травм или дефектами;</a:t>
            </a:r>
          </a:p>
          <a:p>
            <a:r>
              <a:rPr lang="ru-RU" sz="1600" b="1" dirty="0"/>
              <a:t>б) </a:t>
            </a:r>
            <a:r>
              <a:rPr lang="ru-RU" sz="1600" dirty="0"/>
              <a:t>ограничение жизнедеятельности (полная или частичная утрата гражданином способности или возможности осуществлять самообслуживание, самостоятельно передвигаться, ориентироваться, общаться, контролировать свое поведение, обучаться или заниматься трудовой деятельностью);</a:t>
            </a:r>
          </a:p>
          <a:p>
            <a:r>
              <a:rPr lang="ru-RU" sz="1600" b="1" dirty="0"/>
              <a:t>в) </a:t>
            </a:r>
            <a:r>
              <a:rPr lang="ru-RU" sz="1600" dirty="0"/>
              <a:t>необходимость в мерах социальной защиты, включая реабилитацию и </a:t>
            </a:r>
            <a:r>
              <a:rPr lang="ru-RU" sz="1600" dirty="0" err="1"/>
              <a:t>абилитацию</a:t>
            </a:r>
            <a:r>
              <a:rPr lang="ru-RU" sz="1600" dirty="0"/>
              <a:t>.</a:t>
            </a:r>
          </a:p>
          <a:p>
            <a:endParaRPr lang="ru-RU" sz="1600" dirty="0"/>
          </a:p>
          <a:p>
            <a:r>
              <a:rPr lang="ru-RU" sz="1600" dirty="0"/>
              <a:t>Наличие одного из указанных условий не является основанием, достаточным для признания гражданина инвалидом.</a:t>
            </a:r>
          </a:p>
          <a:p>
            <a:endParaRPr lang="ru-RU" sz="1600" dirty="0"/>
          </a:p>
          <a:p>
            <a:r>
              <a:rPr lang="ru-RU" sz="1600" dirty="0"/>
              <a:t>В зависимости от степени выраженности стойких расстройств функций организма, возникших в результате заболеваний, последствий травм или дефектов, гражданину, признанному инвалидом, устанавливается I, II или III группа инвалидности, а гражданину в возрасте до 18 лет - категория "ребенок-инвалид".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228184" y="5129897"/>
            <a:ext cx="2088231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hlinkClick r:id="rId2"/>
              </a:rPr>
              <a:t>Постановление Правительства Российской Федерации от 20.02.2006 № 95 «О порядке и условиях признания лица инвалидом», </a:t>
            </a:r>
            <a:r>
              <a:rPr lang="ru-RU" sz="1200" b="1" dirty="0" err="1">
                <a:hlinkClick r:id="rId3" action="ppaction://hlinkfile"/>
              </a:rPr>
              <a:t>пп</a:t>
            </a:r>
            <a:r>
              <a:rPr lang="ru-RU" sz="1200" b="1" dirty="0">
                <a:hlinkClick r:id="rId3" action="ppaction://hlinkfile"/>
              </a:rPr>
              <a:t>. 5, 6, 7</a:t>
            </a:r>
            <a:endParaRPr lang="ru-RU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840614" y="5129897"/>
            <a:ext cx="3875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24575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553786" y="5008298"/>
            <a:ext cx="1691659" cy="10554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 степени выраженности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/>
          </a:bodyPr>
          <a:lstStyle/>
          <a:p>
            <a:r>
              <a:rPr lang="ru-RU" sz="2400" b="1" dirty="0"/>
              <a:t>Классификации основных видов стойких расстройств функций организма человека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9433" y="5008298"/>
            <a:ext cx="25254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hlinkClick r:id="rId2"/>
              </a:rPr>
              <a:t>Приказ Министерства труда и социального развития РФ от 27 августа 2019 г. № 585н "О классификациях и критериях, используемых при осуществлении медико-социальной экспертизы граждан федеральными государственными учреждениями медико-социальной экспертизы«</a:t>
            </a:r>
            <a:r>
              <a:rPr lang="ru-RU" sz="1200" b="1" dirty="0"/>
              <a:t> п.3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9769" y="2055630"/>
            <a:ext cx="4566230" cy="41397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нарушения психических функций</a:t>
            </a:r>
          </a:p>
        </p:txBody>
      </p:sp>
      <p:pic>
        <p:nvPicPr>
          <p:cNvPr id="8" name="Picture 4" descr="Похожее изображ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055630"/>
            <a:ext cx="3314870" cy="2503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15977" y="1484785"/>
            <a:ext cx="2808311" cy="73989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нарушения здоровья: МКБ-10</a:t>
            </a:r>
          </a:p>
        </p:txBody>
      </p:sp>
      <p:sp>
        <p:nvSpPr>
          <p:cNvPr id="10" name="Стрелка вниз 9"/>
          <p:cNvSpPr/>
          <p:nvPr/>
        </p:nvSpPr>
        <p:spPr>
          <a:xfrm rot="16200000">
            <a:off x="3236775" y="1614164"/>
            <a:ext cx="288032" cy="3712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637292" y="1484784"/>
            <a:ext cx="5218707" cy="52217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стойкие нарушения основных функций организма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298128" y="2493103"/>
            <a:ext cx="4566230" cy="41397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нарушения языковых и речевых функций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298127" y="2941178"/>
            <a:ext cx="4566230" cy="41397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нарушения сенсорных функций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298127" y="3380139"/>
            <a:ext cx="4566230" cy="839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нарушения нейромышечных, скелетных и связанных с движением (статодинамических) функций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298127" y="4244207"/>
            <a:ext cx="4566229" cy="16052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нарушения функций сердечно-сосудистой системы, дыхательной системы, пищеварительной, эндокринной систем и метаболизма, системы крови и иммунной системы, мочевыделительной функции, функции кожи и связанных с ней систем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298127" y="5877272"/>
            <a:ext cx="4566230" cy="5040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нарушения, обусловленные физическим внешним уродством</a:t>
            </a:r>
          </a:p>
        </p:txBody>
      </p:sp>
      <p:sp>
        <p:nvSpPr>
          <p:cNvPr id="17" name="Стрелка вниз 16"/>
          <p:cNvSpPr/>
          <p:nvPr/>
        </p:nvSpPr>
        <p:spPr>
          <a:xfrm>
            <a:off x="3831380" y="2091737"/>
            <a:ext cx="288032" cy="28317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484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1028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336" y="2004192"/>
            <a:ext cx="4109327" cy="2503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9564" y="2739941"/>
            <a:ext cx="1801688" cy="17680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нарушение здоровья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6056" y="908720"/>
            <a:ext cx="3050753" cy="9079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стойкие нарушения основных функций организма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42381" y="2292775"/>
            <a:ext cx="121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человек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10457" y="3248519"/>
            <a:ext cx="15798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окружающая среда</a:t>
            </a:r>
          </a:p>
        </p:txBody>
      </p:sp>
      <p:sp>
        <p:nvSpPr>
          <p:cNvPr id="7" name="Знак запрета 6"/>
          <p:cNvSpPr/>
          <p:nvPr/>
        </p:nvSpPr>
        <p:spPr>
          <a:xfrm>
            <a:off x="4828878" y="2606930"/>
            <a:ext cx="648072" cy="674783"/>
          </a:xfrm>
          <a:prstGeom prst="noSmoking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3680" y="2275949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барьеры</a:t>
            </a:r>
          </a:p>
        </p:txBody>
      </p:sp>
      <p:sp>
        <p:nvSpPr>
          <p:cNvPr id="11" name="Стрелка вниз 10"/>
          <p:cNvSpPr/>
          <p:nvPr/>
        </p:nvSpPr>
        <p:spPr>
          <a:xfrm rot="10800000">
            <a:off x="1310148" y="1956678"/>
            <a:ext cx="288032" cy="6572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893968" y="916465"/>
            <a:ext cx="1801688" cy="359152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нуждаемость в мерах социальной защиты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430593" y="916465"/>
            <a:ext cx="2247697" cy="90791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ограничения жизнедеятельности</a:t>
            </a:r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3861899" y="1007960"/>
            <a:ext cx="258378" cy="6952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5014113" y="1873481"/>
            <a:ext cx="315833" cy="5082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5400000">
            <a:off x="5808681" y="3162225"/>
            <a:ext cx="288032" cy="1753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66056" y="4910457"/>
            <a:ext cx="828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ИНВАЛИД</a:t>
            </a:r>
            <a:r>
              <a:rPr lang="ru-RU" dirty="0"/>
              <a:t> – </a:t>
            </a:r>
            <a:r>
              <a:rPr lang="ru-RU" b="1" dirty="0"/>
              <a:t>это особый юридический статус</a:t>
            </a:r>
            <a:r>
              <a:rPr lang="ru-RU" dirty="0"/>
              <a:t> </a:t>
            </a:r>
            <a:r>
              <a:rPr lang="ru-RU" b="1" dirty="0"/>
              <a:t>человека</a:t>
            </a:r>
            <a:r>
              <a:rPr lang="ru-RU" dirty="0"/>
              <a:t>, который связан с не просто с нарушениями его здоровья, но и со стойкими затруднениями в осуществлении привычной жизнедеятельности, что вызывает </a:t>
            </a:r>
            <a:r>
              <a:rPr lang="ru-RU" b="1" dirty="0"/>
              <a:t>необходимость социальной защиты</a:t>
            </a:r>
            <a:r>
              <a:rPr lang="ru-RU" dirty="0"/>
              <a:t> такого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3845015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1" y="476672"/>
            <a:ext cx="8640959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/>
              <a:t>Выделяются </a:t>
            </a:r>
            <a:r>
              <a:rPr lang="ru-RU" sz="2400" b="1" dirty="0"/>
              <a:t>4 степени выраженности стойких нарушений функций организма человека</a:t>
            </a:r>
            <a:r>
              <a:rPr lang="ru-RU" sz="2400" dirty="0"/>
              <a:t>:</a:t>
            </a:r>
          </a:p>
          <a:p>
            <a:endParaRPr lang="ru-RU" sz="2400" dirty="0"/>
          </a:p>
          <a:p>
            <a:pPr algn="just"/>
            <a:r>
              <a:rPr lang="ru-RU" b="1" dirty="0"/>
              <a:t>I степень </a:t>
            </a:r>
            <a:r>
              <a:rPr lang="ru-RU" dirty="0"/>
              <a:t>- стойкие незначительные нарушения функций организма человека, обусловленные заболеваниями, последствиями травм или дефектами, в диапазоне </a:t>
            </a:r>
            <a:r>
              <a:rPr lang="ru-RU" u="sng" dirty="0"/>
              <a:t>от 10 до 30 процентов</a:t>
            </a:r>
            <a:r>
              <a:rPr lang="ru-RU" dirty="0"/>
              <a:t>;</a:t>
            </a:r>
          </a:p>
          <a:p>
            <a:pPr algn="just"/>
            <a:r>
              <a:rPr lang="ru-RU" b="1" dirty="0"/>
              <a:t>II степень</a:t>
            </a:r>
            <a:r>
              <a:rPr lang="ru-RU" dirty="0"/>
              <a:t> - стойкие умеренные нарушения функций организма человека, обусловленные заболеваниями, последствиями травм или дефектами, в диапазоне </a:t>
            </a:r>
            <a:r>
              <a:rPr lang="ru-RU" u="sng" dirty="0"/>
              <a:t>от 40 до 60 процентов</a:t>
            </a:r>
            <a:r>
              <a:rPr lang="ru-RU" dirty="0"/>
              <a:t>;</a:t>
            </a:r>
          </a:p>
          <a:p>
            <a:pPr algn="just"/>
            <a:r>
              <a:rPr lang="ru-RU" b="1" dirty="0"/>
              <a:t>III степень </a:t>
            </a:r>
            <a:r>
              <a:rPr lang="ru-RU" dirty="0"/>
              <a:t>- стойкие выраженные нарушения функций организма человека, обусловленные заболеваниями, последствиями травм или дефектами, в </a:t>
            </a:r>
            <a:r>
              <a:rPr lang="ru-RU" u="sng" dirty="0"/>
              <a:t>диапазоне от 70 до 80 процентов</a:t>
            </a:r>
            <a:r>
              <a:rPr lang="ru-RU" dirty="0"/>
              <a:t>;</a:t>
            </a:r>
          </a:p>
          <a:p>
            <a:pPr algn="just"/>
            <a:r>
              <a:rPr lang="ru-RU" b="1" dirty="0"/>
              <a:t>IV степень </a:t>
            </a:r>
            <a:r>
              <a:rPr lang="ru-RU" dirty="0"/>
              <a:t>- стойкие значительно выраженные нарушения функций организма человека, обусловленные заболеваниями, последствиями травм или дефектами, в диапазоне </a:t>
            </a:r>
            <a:r>
              <a:rPr lang="ru-RU" u="sng" dirty="0"/>
              <a:t>от 90 до 100 процентов</a:t>
            </a:r>
            <a:r>
              <a:rPr lang="ru-RU" dirty="0"/>
              <a:t>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917761" y="5155452"/>
            <a:ext cx="2974719" cy="127727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hlinkClick r:id="rId2"/>
              </a:rPr>
              <a:t>Приказ Министерства труда и социального развития РФ от 27 августа 2019 г. № 585н "О классификациях и критериях, используемых при осуществлении медико-социальной экспертизы граждан федеральными государственными учреждениями медико-социальной экспертизы« </a:t>
            </a:r>
            <a:r>
              <a:rPr lang="ru-RU" sz="1100" b="1" dirty="0"/>
              <a:t>п.5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73334" y="5155452"/>
            <a:ext cx="3875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241118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Объект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3805" y="1591056"/>
            <a:ext cx="5760640" cy="5300231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PT Serif"/>
              </a:rPr>
              <a:t>Клинико-функциональная </a:t>
            </a:r>
            <a:r>
              <a:rPr lang="ru-RU" sz="2400" dirty="0">
                <a:solidFill>
                  <a:schemeClr val="bg1"/>
                </a:solidFill>
                <a:latin typeface="Calibri" panose="020F0502020204030204" pitchFamily="34" charset="0"/>
              </a:rPr>
              <a:t>характеристика стойких нарушений функций организма при РС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2492896"/>
            <a:ext cx="1764703" cy="41857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hlinkClick r:id="rId3"/>
              </a:rPr>
              <a:t>Приказ Министерства труда и социального развития РФ от 27 августа 2019 г. № 585н "О классификациях и критериях, используемых при осуществлении медико-социальной экспертизы граждан федеральными государственными учреждениями медико-социальной экспертизы« </a:t>
            </a:r>
            <a:endParaRPr lang="ru-RU" sz="1400" b="1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2267744" y="3717032"/>
            <a:ext cx="432048" cy="216025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407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064896" cy="1368152"/>
          </a:xfrm>
        </p:spPr>
        <p:txBody>
          <a:bodyPr>
            <a:normAutofit/>
          </a:bodyPr>
          <a:lstStyle/>
          <a:p>
            <a:r>
              <a:rPr lang="ru-RU" sz="1400" b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Приказ Министерства труда и социального развития РФ от 27 августа 2019 г. № 585н "О классификациях и критериях, используемых при осуществлении медико-социальной экспертизы граждан федеральными государственными учреждениями медико-социальной экспертизы« 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54D744DB-6EC2-4AA7-BB1C-395EDD8DC6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052736"/>
            <a:ext cx="9144000" cy="6026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1140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064896" cy="1368152"/>
          </a:xfrm>
        </p:spPr>
        <p:txBody>
          <a:bodyPr>
            <a:normAutofit/>
          </a:bodyPr>
          <a:lstStyle/>
          <a:p>
            <a:r>
              <a:rPr lang="ru-RU" sz="1400" b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Приказ Министерства труда и социального развития РФ от 27 августа 2019 г. № 585н "О классификациях и критериях, используемых при осуществлении медико-социальной экспертизы граждан федеральными государственными учреждениями медико-социальной экспертизы« 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98F86C6-BABE-4AA5-9DFC-E6B6FE3BDA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975745"/>
            <a:ext cx="9144000" cy="588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46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064896" cy="1368152"/>
          </a:xfrm>
        </p:spPr>
        <p:txBody>
          <a:bodyPr>
            <a:normAutofit/>
          </a:bodyPr>
          <a:lstStyle/>
          <a:p>
            <a:r>
              <a:rPr lang="ru-RU" sz="1400" b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Приказ Министерства труда и социального развития РФ от 27 августа 2019 г. № 585н "О классификациях и критериях, используемых при осуществлении медико-социальной экспертизы граждан федеральными государственными учреждениями медико-социальной экспертизы« 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64C2651-8B67-4486-A251-90D498B3A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528551"/>
            <a:ext cx="9010108" cy="380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9023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Calibri" panose="020F0502020204030204" pitchFamily="34" charset="0"/>
              </a:rPr>
              <a:t> Что такое МКФ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12FFF75-5CF8-4053-90DB-50680DF5C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484784"/>
            <a:ext cx="7452817" cy="464137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Международная классификация функционирования, ограничений жизнедеятельности и здоровья</a:t>
            </a:r>
            <a:endParaRPr lang="ru-RU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dirty="0"/>
              <a:t>Международная классификация функционирования, ограничений жизнедеятельности и здоровья (МКФ) является стандартом ВОЗ в области измерения состояния здоровья и инвалидности как на уровне индивида, так и на уровне населения. МКФ была официально одобрена всеми странами-членами ВОЗ на пятьдесят четвертой сессии Всемирной ассамблеи здравоохранения 22 мая 2001 года (резолюция WHA 54,21) для применения в странах-членах ВОЗ в качестве международного стандарта для описания и измерения степени нарушений здоровья.</a:t>
            </a:r>
          </a:p>
          <a:p>
            <a:pPr marL="0" indent="0">
              <a:buNone/>
            </a:pPr>
            <a:r>
              <a:rPr lang="ru-RU" dirty="0"/>
              <a:t>- b</a:t>
            </a:r>
          </a:p>
          <a:p>
            <a:pPr marL="0" indent="0">
              <a:buNone/>
            </a:pPr>
            <a:r>
              <a:rPr lang="ru-RU" dirty="0"/>
              <a:t>ФУНКЦИИ ОРГАНИЗМА</a:t>
            </a:r>
          </a:p>
          <a:p>
            <a:pPr marL="0" indent="0">
              <a:buNone/>
            </a:pPr>
            <a:r>
              <a:rPr lang="ru-RU" dirty="0"/>
              <a:t>- s</a:t>
            </a:r>
          </a:p>
          <a:p>
            <a:pPr marL="0" indent="0">
              <a:buNone/>
            </a:pPr>
            <a:r>
              <a:rPr lang="ru-RU" dirty="0"/>
              <a:t>СТРУКТУРЫ ОРГАНИЗМА</a:t>
            </a:r>
          </a:p>
          <a:p>
            <a:pPr marL="0" indent="0">
              <a:buNone/>
            </a:pPr>
            <a:r>
              <a:rPr lang="ru-RU" dirty="0"/>
              <a:t>- d</a:t>
            </a:r>
          </a:p>
          <a:p>
            <a:pPr marL="0" indent="0">
              <a:buNone/>
            </a:pPr>
            <a:r>
              <a:rPr lang="ru-RU" dirty="0"/>
              <a:t>АКТИВНОСТЬ И УЧАСТИЕ</a:t>
            </a:r>
          </a:p>
          <a:p>
            <a:pPr marL="0" indent="0">
              <a:buNone/>
            </a:pPr>
            <a:r>
              <a:rPr lang="ru-RU" dirty="0"/>
              <a:t>- e</a:t>
            </a:r>
          </a:p>
          <a:p>
            <a:pPr marL="0" indent="0">
              <a:buNone/>
            </a:pPr>
            <a:r>
              <a:rPr lang="ru-RU" dirty="0"/>
              <a:t>ФАКТОРЫ ОКРУЖАЮЩЕЙ СРЕДЫ</a:t>
            </a:r>
          </a:p>
        </p:txBody>
      </p:sp>
    </p:spTree>
    <p:extLst>
      <p:ext uri="{BB962C8B-B14F-4D97-AF65-F5344CB8AC3E}">
        <p14:creationId xmlns:p14="http://schemas.microsoft.com/office/powerpoint/2010/main" val="29524206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Международная классификация функционирования, ограничений жизнедеятельности и здоровья</a:t>
            </a:r>
            <a:br>
              <a:rPr lang="ru-RU" sz="2400" dirty="0">
                <a:solidFill>
                  <a:srgbClr val="FF0000"/>
                </a:solidFill>
              </a:rPr>
            </a:br>
            <a:r>
              <a:rPr lang="ru-RU" sz="24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12FFF75-5CF8-4053-90DB-50680DF5C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052736"/>
            <a:ext cx="7596833" cy="507342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</a:rPr>
              <a:t>Раздел b3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</a:rPr>
              <a:t>Функции голоса и речи</a:t>
            </a:r>
          </a:p>
          <a:p>
            <a:pPr marL="0" indent="0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3200" dirty="0">
                <a:solidFill>
                  <a:srgbClr val="002060"/>
                </a:solidFill>
              </a:rPr>
              <a:t>В этом разделе перечислены функции воспроизведения звуков и речи.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002060"/>
                </a:solidFill>
              </a:rPr>
              <a:t>- b310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002060"/>
                </a:solidFill>
              </a:rPr>
              <a:t>Функции голоса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002060"/>
                </a:solidFill>
              </a:rPr>
              <a:t>Код МКФ b3108 с определителями:</a:t>
            </a:r>
          </a:p>
          <a:p>
            <a:pPr marL="0" indent="0">
              <a:buNone/>
            </a:pPr>
            <a:endParaRPr lang="ru-RU" sz="3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3200" dirty="0">
                <a:solidFill>
                  <a:srgbClr val="002060"/>
                </a:solidFill>
              </a:rPr>
              <a:t>b3108.0 - НЕТ нарушений (0–4%) Функции голоса, другие уточненные</a:t>
            </a:r>
          </a:p>
          <a:p>
            <a:pPr marL="0" indent="0">
              <a:buNone/>
            </a:pPr>
            <a:endParaRPr lang="ru-RU" sz="3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3200" dirty="0">
                <a:solidFill>
                  <a:srgbClr val="002060"/>
                </a:solidFill>
              </a:rPr>
              <a:t>b3108.1 - ЛЕГКИЕ нарушения (5–24%) Функции голоса, другие уточненные</a:t>
            </a:r>
          </a:p>
          <a:p>
            <a:pPr marL="0" indent="0">
              <a:buNone/>
            </a:pPr>
            <a:endParaRPr lang="ru-RU" sz="3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3200" dirty="0">
                <a:solidFill>
                  <a:srgbClr val="002060"/>
                </a:solidFill>
              </a:rPr>
              <a:t>b3108.2 - УМЕРЕННЫЕ нарушения (25–49%) Функции голоса, другие уточненные</a:t>
            </a:r>
          </a:p>
          <a:p>
            <a:pPr marL="0" indent="0">
              <a:buNone/>
            </a:pPr>
            <a:endParaRPr lang="ru-RU" sz="3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3200" dirty="0">
                <a:solidFill>
                  <a:srgbClr val="002060"/>
                </a:solidFill>
              </a:rPr>
              <a:t>b3108.3 - ТЯЖЕЛЫЕ нарушения (50–95%) Функции голоса, другие уточненные</a:t>
            </a:r>
          </a:p>
          <a:p>
            <a:pPr marL="0" indent="0">
              <a:buNone/>
            </a:pPr>
            <a:endParaRPr lang="ru-RU" sz="3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3200" dirty="0">
                <a:solidFill>
                  <a:srgbClr val="002060"/>
                </a:solidFill>
              </a:rPr>
              <a:t>b3108.4 - АБСОЛЮТНЫЕ нарушения (96–100%) Функции голоса, другие уточненные</a:t>
            </a:r>
          </a:p>
          <a:p>
            <a:pPr marL="0" indent="0">
              <a:buNone/>
            </a:pPr>
            <a:endParaRPr lang="ru-RU" sz="3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3200" dirty="0">
                <a:solidFill>
                  <a:srgbClr val="002060"/>
                </a:solidFill>
              </a:rPr>
              <a:t>b3108.8 - не возможно определить</a:t>
            </a:r>
          </a:p>
          <a:p>
            <a:pPr marL="0" indent="0">
              <a:buNone/>
            </a:pPr>
            <a:endParaRPr lang="ru-RU" sz="3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3200" dirty="0">
                <a:solidFill>
                  <a:srgbClr val="002060"/>
                </a:solidFill>
              </a:rPr>
              <a:t>b3108.9 - не возможно применить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002060"/>
                </a:solidFill>
              </a:rPr>
              <a:t>- b320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	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71438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27</a:t>
            </a:fld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Международная классификация функционирования, ограничений жизнедеятельности и здоровья</a:t>
            </a:r>
            <a:br>
              <a:rPr lang="ru-RU" sz="2400" dirty="0">
                <a:solidFill>
                  <a:srgbClr val="FF0000"/>
                </a:solidFill>
              </a:rPr>
            </a:br>
            <a:r>
              <a:rPr lang="ru-RU" sz="24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12FFF75-5CF8-4053-90DB-50680DF5C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7823201" cy="532859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sz="2500" dirty="0"/>
              <a:t>b</a:t>
            </a:r>
          </a:p>
          <a:p>
            <a:pPr marL="0" indent="0">
              <a:buNone/>
            </a:pPr>
            <a:r>
              <a:rPr lang="ru-RU" sz="2500" dirty="0"/>
              <a:t>ФУНКЦИИ ОРГАНИЗМА</a:t>
            </a:r>
          </a:p>
          <a:p>
            <a:pPr marL="0" indent="0">
              <a:buNone/>
            </a:pPr>
            <a:r>
              <a:rPr lang="ru-RU" sz="2500" dirty="0"/>
              <a:t>- Раздел b7</a:t>
            </a:r>
          </a:p>
          <a:p>
            <a:pPr marL="0" indent="0">
              <a:buNone/>
            </a:pPr>
            <a:r>
              <a:rPr lang="ru-RU" sz="2500" dirty="0"/>
              <a:t>Нейромышечные, скелетные и связанные с движением функции</a:t>
            </a:r>
          </a:p>
          <a:p>
            <a:pPr marL="0" indent="0">
              <a:buNone/>
            </a:pPr>
            <a:endParaRPr lang="ru-RU" sz="2500" dirty="0"/>
          </a:p>
          <a:p>
            <a:pPr marL="0" indent="0">
              <a:buNone/>
            </a:pPr>
            <a:r>
              <a:rPr lang="ru-RU" sz="2500" dirty="0"/>
              <a:t>b798</a:t>
            </a:r>
          </a:p>
          <a:p>
            <a:pPr marL="0" indent="0">
              <a:buNone/>
            </a:pPr>
            <a:r>
              <a:rPr lang="ru-RU" sz="2500" dirty="0"/>
              <a:t>Нейромышечные, скелетные и связанные с движением функции, другие уточненные</a:t>
            </a:r>
          </a:p>
          <a:p>
            <a:pPr marL="0" indent="0">
              <a:buNone/>
            </a:pPr>
            <a:endParaRPr lang="ru-RU" sz="2500" dirty="0"/>
          </a:p>
          <a:p>
            <a:pPr marL="0" indent="0">
              <a:buNone/>
            </a:pPr>
            <a:r>
              <a:rPr lang="ru-RU" sz="2500" dirty="0"/>
              <a:t>Код МКФ b798 с определителями:</a:t>
            </a:r>
          </a:p>
          <a:p>
            <a:pPr marL="0" indent="0">
              <a:buNone/>
            </a:pPr>
            <a:endParaRPr lang="ru-RU" sz="2500" dirty="0"/>
          </a:p>
          <a:p>
            <a:pPr marL="0" indent="0">
              <a:buNone/>
            </a:pPr>
            <a:r>
              <a:rPr lang="ru-RU" sz="2500" dirty="0"/>
              <a:t>b798.0 - НЕТ нарушений (0–4%) Нейромышечные, скелетные и связанные с движением функции, другие уточненные</a:t>
            </a:r>
          </a:p>
          <a:p>
            <a:pPr marL="0" indent="0">
              <a:buNone/>
            </a:pPr>
            <a:endParaRPr lang="ru-RU" sz="2500" dirty="0"/>
          </a:p>
          <a:p>
            <a:pPr marL="0" indent="0">
              <a:buNone/>
            </a:pPr>
            <a:r>
              <a:rPr lang="ru-RU" sz="2500" dirty="0"/>
              <a:t>b798.1 - ЛЕГКИЕ нарушения (5–24%) Нейромышечные, скелетные и связанные с движением функции, другие уточненные</a:t>
            </a:r>
          </a:p>
          <a:p>
            <a:pPr marL="0" indent="0">
              <a:buNone/>
            </a:pPr>
            <a:endParaRPr lang="ru-RU" sz="2500" dirty="0"/>
          </a:p>
          <a:p>
            <a:pPr marL="0" indent="0">
              <a:buNone/>
            </a:pPr>
            <a:r>
              <a:rPr lang="ru-RU" sz="2500" dirty="0"/>
              <a:t>b798.2 - УМЕРЕННЫЕ нарушения (25–49%) Нейромышечные, скелетные и связанные с движением функции, другие уточненные</a:t>
            </a:r>
          </a:p>
          <a:p>
            <a:pPr marL="0" indent="0">
              <a:buNone/>
            </a:pPr>
            <a:endParaRPr lang="ru-RU" sz="2500" dirty="0"/>
          </a:p>
          <a:p>
            <a:pPr marL="0" indent="0">
              <a:buNone/>
            </a:pPr>
            <a:r>
              <a:rPr lang="ru-RU" sz="2500" dirty="0"/>
              <a:t>b798.3 - ТЯЖЕЛЫЕ нарушения (50–95%) Нейромышечные, скелетные и связанные с движением функции, другие уточненные</a:t>
            </a:r>
          </a:p>
          <a:p>
            <a:pPr marL="0" indent="0">
              <a:buNone/>
            </a:pPr>
            <a:endParaRPr lang="ru-RU" sz="2500" dirty="0"/>
          </a:p>
          <a:p>
            <a:pPr marL="0" indent="0">
              <a:buNone/>
            </a:pPr>
            <a:r>
              <a:rPr lang="ru-RU" sz="2500" dirty="0"/>
              <a:t>b798.4 - АБСОЛЮТНЫЕ нарушения (96–100%) Нейромышечные, скелетные и связанные с движением функции, другие уточненные</a:t>
            </a:r>
          </a:p>
          <a:p>
            <a:pPr marL="0" indent="0">
              <a:buNone/>
            </a:pPr>
            <a:endParaRPr lang="ru-RU" sz="2500" dirty="0"/>
          </a:p>
          <a:p>
            <a:pPr marL="0" indent="0">
              <a:buNone/>
            </a:pPr>
            <a:r>
              <a:rPr lang="ru-RU" sz="2500" dirty="0"/>
              <a:t>b798.8 - не возможно определить</a:t>
            </a:r>
          </a:p>
          <a:p>
            <a:pPr marL="0" indent="0">
              <a:buNone/>
            </a:pPr>
            <a:endParaRPr lang="ru-RU" sz="2500" dirty="0"/>
          </a:p>
          <a:p>
            <a:pPr marL="0" indent="0">
              <a:buNone/>
            </a:pPr>
            <a:r>
              <a:rPr lang="ru-RU" sz="2500" dirty="0"/>
              <a:t>b798.9 - не возможно применить	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51554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C5A3A0C0-62F8-42AC-89CB-5FD18D2D7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Документ об объеме  и сроках исследований, необходимых для прохождения МСЭ, расписанный по </a:t>
            </a:r>
            <a:r>
              <a:rPr lang="ru-RU"/>
              <a:t>отдельным нозологиям.</a:t>
            </a:r>
            <a:endParaRPr lang="ru-RU" dirty="0"/>
          </a:p>
          <a:p>
            <a:r>
              <a:rPr lang="ru-RU" dirty="0"/>
              <a:t>РС не прописан. По аналогии смотрим болезнь Паркинсона.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28</a:t>
            </a:fld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400" dirty="0">
                <a:solidFill>
                  <a:srgbClr val="7030A0"/>
                </a:solidFill>
                <a:latin typeface="Calibri" panose="020F0502020204030204" pitchFamily="34" charset="0"/>
              </a:rPr>
              <a:t>МИНИСТЕРСТВО ТРУДА И СОЦИАЛЬНОЙ ЗАЩИТЫ РОССИЙСКОЙ ФЕДЕРАЦИИN 52н</a:t>
            </a:r>
            <a:br>
              <a:rPr lang="en-US" sz="1400" dirty="0">
                <a:solidFill>
                  <a:srgbClr val="7030A0"/>
                </a:solidFill>
                <a:latin typeface="Calibri" panose="020F0502020204030204" pitchFamily="34" charset="0"/>
              </a:rPr>
            </a:br>
            <a:r>
              <a:rPr lang="ru-RU" sz="1400" dirty="0">
                <a:solidFill>
                  <a:srgbClr val="7030A0"/>
                </a:solidFill>
                <a:latin typeface="Calibri" panose="020F0502020204030204" pitchFamily="34" charset="0"/>
              </a:rPr>
              <a:t>МИНИСТЕРСТВО ЗДРАВООХРАНЕНИЯ РОССИЙСКОЙ ФЕДЕРАЦИИN 35н</a:t>
            </a:r>
            <a:br>
              <a:rPr lang="en-US" sz="1400" dirty="0">
                <a:solidFill>
                  <a:srgbClr val="7030A0"/>
                </a:solidFill>
                <a:latin typeface="Calibri" panose="020F0502020204030204" pitchFamily="34" charset="0"/>
              </a:rPr>
            </a:br>
            <a:r>
              <a:rPr lang="ru-RU" sz="1400" dirty="0">
                <a:solidFill>
                  <a:srgbClr val="7030A0"/>
                </a:solidFill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ПРИКАЗ</a:t>
            </a:r>
            <a:br>
              <a:rPr lang="en-US" sz="1400" dirty="0">
                <a:solidFill>
                  <a:srgbClr val="7030A0"/>
                </a:solidFill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ru-RU" sz="1400" dirty="0">
                <a:solidFill>
                  <a:srgbClr val="7030A0"/>
                </a:solidFill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от 31 января 2019 года</a:t>
            </a:r>
            <a:br>
              <a:rPr lang="en-US" sz="1400" dirty="0">
                <a:solidFill>
                  <a:srgbClr val="7030A0"/>
                </a:solidFill>
                <a:latin typeface="Calibri" panose="020F0502020204030204" pitchFamily="34" charset="0"/>
              </a:rPr>
            </a:br>
            <a:r>
              <a:rPr lang="ru-RU" sz="1400" dirty="0">
                <a:solidFill>
                  <a:srgbClr val="7030A0"/>
                </a:solidFill>
                <a:latin typeface="Calibri" panose="020F0502020204030204" pitchFamily="34" charset="0"/>
              </a:rPr>
              <a:t>ОБ УТВЕРЖДЕНИИ ПЕРЕЧНЯ</a:t>
            </a:r>
            <a:r>
              <a:rPr lang="en-US" sz="1400" dirty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r>
              <a:rPr lang="ru-RU" sz="1400" dirty="0">
                <a:solidFill>
                  <a:srgbClr val="7030A0"/>
                </a:solidFill>
                <a:latin typeface="Calibri" panose="020F0502020204030204" pitchFamily="34" charset="0"/>
              </a:rPr>
              <a:t>МЕДИЦИНСКИХ ОБСЛЕДОВАНИЙ, НЕОБХОДИМЫХ ДЛЯ ПОЛУЧЕНИЯ</a:t>
            </a:r>
            <a:r>
              <a:rPr lang="en-US" sz="1400" dirty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r>
              <a:rPr lang="ru-RU" sz="1400" dirty="0">
                <a:solidFill>
                  <a:srgbClr val="7030A0"/>
                </a:solidFill>
                <a:latin typeface="Calibri" panose="020F0502020204030204" pitchFamily="34" charset="0"/>
              </a:rPr>
              <a:t>КЛИНИКО-ФУНКЦИОНАЛЬНЫХ ДАННЫХ В ЗАВИСИМОСТИ ОТ ЗАБОЛЕВАНИЯ</a:t>
            </a:r>
            <a:r>
              <a:rPr lang="en-US" sz="1400" dirty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r>
              <a:rPr lang="ru-RU" sz="1400" dirty="0">
                <a:solidFill>
                  <a:srgbClr val="7030A0"/>
                </a:solidFill>
                <a:latin typeface="Calibri" panose="020F0502020204030204" pitchFamily="34" charset="0"/>
              </a:rPr>
              <a:t>В ЦЕЛЯХ ПРОВЕДЕНИЯ МЕДИКО-СОЦИАЛЬНОЙ ЭКСПЕРТИЗЫ</a:t>
            </a:r>
          </a:p>
        </p:txBody>
      </p:sp>
    </p:spTree>
    <p:extLst>
      <p:ext uri="{BB962C8B-B14F-4D97-AF65-F5344CB8AC3E}">
        <p14:creationId xmlns:p14="http://schemas.microsoft.com/office/powerpoint/2010/main" val="40447192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80920" cy="1728192"/>
          </a:xfrm>
        </p:spPr>
        <p:txBody>
          <a:bodyPr>
            <a:normAutofit/>
          </a:bodyPr>
          <a:lstStyle/>
          <a:p>
            <a:r>
              <a:rPr lang="ru-RU" sz="1400" dirty="0">
                <a:solidFill>
                  <a:srgbClr val="7030A0"/>
                </a:solidFill>
                <a:latin typeface="Calibri" panose="020F0502020204030204" pitchFamily="34" charset="0"/>
              </a:rPr>
              <a:t>МИНИСТЕРСТВО ТРУДА И СОЦИАЛЬНОЙ ЗАЩИТЫ РОССИЙСКОЙ ФЕДЕРАЦИИN 52н</a:t>
            </a:r>
            <a:br>
              <a:rPr lang="en-US" sz="1400" dirty="0">
                <a:solidFill>
                  <a:srgbClr val="7030A0"/>
                </a:solidFill>
                <a:latin typeface="Calibri" panose="020F0502020204030204" pitchFamily="34" charset="0"/>
              </a:rPr>
            </a:br>
            <a:r>
              <a:rPr lang="ru-RU" sz="1400" dirty="0">
                <a:solidFill>
                  <a:srgbClr val="7030A0"/>
                </a:solidFill>
                <a:latin typeface="Calibri" panose="020F0502020204030204" pitchFamily="34" charset="0"/>
              </a:rPr>
              <a:t>МИНИСТЕРСТВО ЗДРАВООХРАНЕНИЯ РОССИЙСКОЙ ФЕДЕРАЦИИN 35н</a:t>
            </a:r>
            <a:br>
              <a:rPr lang="en-US" sz="1400" dirty="0">
                <a:solidFill>
                  <a:srgbClr val="7030A0"/>
                </a:solidFill>
                <a:latin typeface="Calibri" panose="020F0502020204030204" pitchFamily="34" charset="0"/>
              </a:rPr>
            </a:br>
            <a:r>
              <a:rPr lang="ru-RU" sz="1400" dirty="0">
                <a:solidFill>
                  <a:srgbClr val="7030A0"/>
                </a:solidFill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ПРИКАЗ</a:t>
            </a:r>
            <a:br>
              <a:rPr lang="en-US" sz="1400" dirty="0">
                <a:solidFill>
                  <a:srgbClr val="7030A0"/>
                </a:solidFill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ru-RU" sz="1400" dirty="0">
                <a:solidFill>
                  <a:srgbClr val="7030A0"/>
                </a:solidFill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от 31 января 2019 года</a:t>
            </a:r>
            <a:br>
              <a:rPr lang="en-US" sz="1400" dirty="0">
                <a:solidFill>
                  <a:srgbClr val="7030A0"/>
                </a:solidFill>
                <a:latin typeface="Calibri" panose="020F0502020204030204" pitchFamily="34" charset="0"/>
              </a:rPr>
            </a:br>
            <a:r>
              <a:rPr lang="ru-RU" sz="1400" dirty="0">
                <a:solidFill>
                  <a:srgbClr val="7030A0"/>
                </a:solidFill>
                <a:latin typeface="Calibri" panose="020F0502020204030204" pitchFamily="34" charset="0"/>
              </a:rPr>
              <a:t>ОБ УТВЕРЖДЕНИИ ПЕРЕЧНЯ</a:t>
            </a:r>
            <a:r>
              <a:rPr lang="en-US" sz="1400" dirty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r>
              <a:rPr lang="ru-RU" sz="1400" dirty="0">
                <a:solidFill>
                  <a:srgbClr val="7030A0"/>
                </a:solidFill>
                <a:latin typeface="Calibri" panose="020F0502020204030204" pitchFamily="34" charset="0"/>
              </a:rPr>
              <a:t>МЕДИЦИНСКИХ ОБСЛЕДОВАНИЙ, НЕОБХОДИМЫХ ДЛЯ ПОЛУЧЕНИЯ</a:t>
            </a:r>
            <a:r>
              <a:rPr lang="en-US" sz="1400" dirty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r>
              <a:rPr lang="ru-RU" sz="1400" dirty="0">
                <a:solidFill>
                  <a:srgbClr val="7030A0"/>
                </a:solidFill>
                <a:latin typeface="Calibri" panose="020F0502020204030204" pitchFamily="34" charset="0"/>
              </a:rPr>
              <a:t>КЛИНИКО-ФУНКЦИОНАЛЬНЫХ ДАННЫХ В ЗАВИСИМОСТИ ОТ ЗАБОЛЕВАНИЯ</a:t>
            </a:r>
            <a:r>
              <a:rPr lang="en-US" sz="1400" dirty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r>
              <a:rPr lang="ru-RU" sz="1400" dirty="0">
                <a:solidFill>
                  <a:srgbClr val="7030A0"/>
                </a:solidFill>
                <a:latin typeface="Calibri" panose="020F0502020204030204" pitchFamily="34" charset="0"/>
              </a:rPr>
              <a:t>В ЦЕЛЯХ ПРОВЕДЕНИЯ МЕДИКО-СОЦИАЛЬНОЙ ЭКСПЕРТИЗЫ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5AAC358-EF83-45EA-B577-9718FA00BC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135" y="1916694"/>
            <a:ext cx="5415558" cy="484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347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890" y="869264"/>
            <a:ext cx="8640959" cy="489364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sz="2400" dirty="0"/>
          </a:p>
          <a:p>
            <a:pPr lvl="0" algn="just"/>
            <a:r>
              <a:rPr lang="ru-RU" sz="2400" b="1" u="sng" dirty="0">
                <a:solidFill>
                  <a:prstClr val="black"/>
                </a:solidFill>
                <a:hlinkClick r:id="rId2"/>
              </a:rPr>
              <a:t>Инвалид</a:t>
            </a:r>
            <a:r>
              <a:rPr lang="ru-RU" sz="2400" dirty="0">
                <a:solidFill>
                  <a:prstClr val="black"/>
                </a:solidFill>
                <a:hlinkClick r:id="rId2"/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- лицо, которое имеет нарушение здоровья со стойким расстройством функций организма, обусловленное заболеваниями, последствиями травм или дефектами, приводящее к ограничению жизнедеятельности и вызывающее необходимость его социальной защиты.</a:t>
            </a:r>
          </a:p>
          <a:p>
            <a:r>
              <a:rPr lang="ru-RU" sz="2400" b="1" dirty="0">
                <a:hlinkClick r:id="rId3"/>
              </a:rPr>
              <a:t>Социальная защита инвалидов</a:t>
            </a:r>
            <a:r>
              <a:rPr lang="ru-RU" sz="2400" dirty="0">
                <a:hlinkClick r:id="rId3"/>
              </a:rPr>
              <a:t> </a:t>
            </a:r>
            <a:r>
              <a:rPr lang="ru-RU" sz="2400" dirty="0"/>
              <a:t>- система гарантированных государством экономических, правовых мер и мер социальной поддержки, обеспечивающих инвалидам условия для преодоления, замещения (компенсации) ограничений жизнедеятельности и направленных на создание им равных с другими гражданами возможностей участия в жизни общества.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8803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833465"/>
            <a:ext cx="8568952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u="sng" dirty="0"/>
              <a:t>Статья 1</a:t>
            </a:r>
            <a:r>
              <a:rPr lang="ru-RU" b="1" dirty="0"/>
              <a:t> ФЗ от 24.11.1995 № 181-ФЗ «О социальной защите инвалидов в Российской Федерации»</a:t>
            </a:r>
          </a:p>
          <a:p>
            <a:pPr algn="just"/>
            <a:endParaRPr lang="ru-RU" b="1" dirty="0"/>
          </a:p>
          <a:p>
            <a:pPr algn="just"/>
            <a:r>
              <a:rPr lang="ru-RU" b="1" dirty="0"/>
              <a:t>Ограничение жизнедеятельности </a:t>
            </a:r>
            <a:r>
              <a:rPr lang="ru-RU" dirty="0"/>
              <a:t>- полная или частичная утрата лицом способности или возможности осуществлять самообслуживание, самостоятельно передвигаться, ориентироваться, общаться, контролировать свое поведение, обучаться и заниматься трудовой деятельностью.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30</a:t>
            </a:fld>
            <a:endParaRPr lang="ru-RU"/>
          </a:p>
        </p:txBody>
      </p:sp>
      <p:pic>
        <p:nvPicPr>
          <p:cNvPr id="5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45747"/>
            <a:ext cx="2946713" cy="179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493871" y="3224103"/>
            <a:ext cx="2247697" cy="90791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ограничения жизнедеятельности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832953" y="3242950"/>
            <a:ext cx="3816424" cy="41397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самообслуживание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832953" y="3696907"/>
            <a:ext cx="3816424" cy="41397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самостоятельное передвижение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832953" y="4152594"/>
            <a:ext cx="3816424" cy="41397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ориентировка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832953" y="4607688"/>
            <a:ext cx="3816424" cy="41397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общение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831990" y="5062781"/>
            <a:ext cx="3816424" cy="41397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контроль за своим поведением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842447" y="5518177"/>
            <a:ext cx="3816424" cy="41397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обучение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842447" y="5967355"/>
            <a:ext cx="3816424" cy="41397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трудовая деятельность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62164" y="4990899"/>
            <a:ext cx="252542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hlinkClick r:id="rId3"/>
              </a:rPr>
              <a:t>Приказ Министерства труда и социального развития РФ от 27 августа 2019 г. № 585н "О классификациях и критериях, используемых при осуществлении медико-социальной экспертизы граждан федеральными государственными учреждениями медико-социальной экспертизы«</a:t>
            </a:r>
            <a:r>
              <a:rPr lang="ru-RU" sz="1200" b="1" dirty="0"/>
              <a:t> п.6-8</a:t>
            </a:r>
          </a:p>
          <a:p>
            <a:pPr algn="ctr"/>
            <a:endParaRPr lang="ru-RU" sz="1200" b="1" dirty="0"/>
          </a:p>
        </p:txBody>
      </p:sp>
      <p:sp>
        <p:nvSpPr>
          <p:cNvPr id="16" name="Стрелка вниз 15"/>
          <p:cNvSpPr/>
          <p:nvPr/>
        </p:nvSpPr>
        <p:spPr>
          <a:xfrm>
            <a:off x="3825884" y="4258753"/>
            <a:ext cx="288032" cy="8751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058731" y="5260639"/>
            <a:ext cx="1691659" cy="10554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 степени выраженности</a:t>
            </a:r>
          </a:p>
        </p:txBody>
      </p:sp>
    </p:spTree>
    <p:extLst>
      <p:ext uri="{BB962C8B-B14F-4D97-AF65-F5344CB8AC3E}">
        <p14:creationId xmlns:p14="http://schemas.microsoft.com/office/powerpoint/2010/main" val="3546782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404664"/>
            <a:ext cx="8640959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/>
              <a:t>Критерием для установления инвалидности лицу в возрасте 18 лет и старше </a:t>
            </a:r>
            <a:r>
              <a:rPr lang="ru-RU" sz="1600" dirty="0"/>
              <a:t>является нарушение здоровья со </a:t>
            </a:r>
            <a:r>
              <a:rPr lang="ru-RU" sz="1600" b="1" dirty="0"/>
              <a:t>II и более выраженной степенью выраженности стойких нарушений функций организма человека (в диапазоне от 40 до 100 процентов)</a:t>
            </a:r>
            <a:r>
              <a:rPr lang="ru-RU" sz="1600" dirty="0"/>
              <a:t>, обусловленное заболеваниями, последствиями травм или дефектами, </a:t>
            </a:r>
            <a:r>
              <a:rPr lang="ru-RU" sz="1600" b="1" dirty="0"/>
              <a:t>приводящее к ограничению 2 или 3 степени выраженности</a:t>
            </a:r>
            <a:r>
              <a:rPr lang="ru-RU" sz="1600" dirty="0"/>
              <a:t> одной из основных категорий жизнедеятельности человека или </a:t>
            </a:r>
            <a:r>
              <a:rPr lang="ru-RU" sz="1600" b="1" dirty="0"/>
              <a:t>1 степени выраженности ограничений двух и более категорий жизнедеятельности человека в их различных сочетаниях</a:t>
            </a:r>
            <a:r>
              <a:rPr lang="ru-RU" sz="1600" dirty="0"/>
              <a:t>, определяющих </a:t>
            </a:r>
            <a:r>
              <a:rPr lang="ru-RU" sz="1600" b="1" dirty="0"/>
              <a:t>необходимость его социальной защиты</a:t>
            </a:r>
            <a:r>
              <a:rPr lang="ru-RU" sz="1600" dirty="0"/>
              <a:t>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31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984423" y="5212357"/>
            <a:ext cx="2974719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>
                <a:hlinkClick r:id="rId2"/>
              </a:rPr>
              <a:t>Приказ Министерства труда и социального развития РФ от 27 августа 2019 г. № 585н "О классификациях и критериях, используемых при осуществлении медико-социальной экспертизы граждан федеральными государственными учреждениями медико-социальной экспертизы«</a:t>
            </a:r>
            <a:r>
              <a:rPr lang="ru-RU" sz="1200" b="1" dirty="0"/>
              <a:t> п.9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96853" y="5243134"/>
            <a:ext cx="3875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>
                <a:solidFill>
                  <a:srgbClr val="FF0000"/>
                </a:solidFill>
              </a:rPr>
              <a:t>!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226977440"/>
              </p:ext>
            </p:extLst>
          </p:nvPr>
        </p:nvGraphicFramePr>
        <p:xfrm>
          <a:off x="323527" y="2420888"/>
          <a:ext cx="5976665" cy="3736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5984423" y="4005064"/>
            <a:ext cx="2764041" cy="5760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Инвалидность</a:t>
            </a:r>
          </a:p>
        </p:txBody>
      </p:sp>
      <p:sp>
        <p:nvSpPr>
          <p:cNvPr id="10" name="Равно 9"/>
          <p:cNvSpPr/>
          <p:nvPr/>
        </p:nvSpPr>
        <p:spPr>
          <a:xfrm>
            <a:off x="5425100" y="4093627"/>
            <a:ext cx="559323" cy="39081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741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1" y="476672"/>
            <a:ext cx="864096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Критерии для установления групп инвалидности у взрослых применяются </a:t>
            </a:r>
            <a:r>
              <a:rPr lang="ru-RU" b="1" u="sng" dirty="0"/>
              <a:t>ПОСЛЕ</a:t>
            </a:r>
            <a:r>
              <a:rPr lang="ru-RU" b="1" dirty="0"/>
              <a:t> </a:t>
            </a:r>
            <a:r>
              <a:rPr lang="ru-RU" dirty="0"/>
              <a:t>установления гражданину инвалидности в соответствии с </a:t>
            </a:r>
            <a:r>
              <a:rPr lang="ru-RU" b="1" dirty="0"/>
              <a:t>критерием установления инвалидности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32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07983" y="5194426"/>
            <a:ext cx="2974719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  <a:hlinkClick r:id="rId2"/>
              </a:rPr>
              <a:t>Приказ Министерства труда и социального развития РФ от 27 августа 2019 г. № 585н "О классификациях и критериях, используемых при осуществлении медико-социальной экспертизы граждан федеральными государственными учреждениями медико-социальной экспертизы«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п.10-14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591" y="5261070"/>
            <a:ext cx="3875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1521" y="3175180"/>
            <a:ext cx="2764041" cy="5760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Инвалидность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90899" y="1663083"/>
            <a:ext cx="5336860" cy="111608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 </a:t>
            </a:r>
            <a:r>
              <a:rPr lang="ru-RU" b="1" dirty="0">
                <a:solidFill>
                  <a:schemeClr val="tx1"/>
                </a:solidFill>
              </a:rPr>
              <a:t>группа = </a:t>
            </a:r>
            <a:r>
              <a:rPr lang="ru-RU" dirty="0">
                <a:solidFill>
                  <a:schemeClr val="tx1"/>
                </a:solidFill>
              </a:rPr>
              <a:t>нарушение здоровья с IV степенью выраженности стойких нарушений функций организма человека (в диапазоне от 90 до 100 процентов)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90899" y="2968740"/>
            <a:ext cx="5422737" cy="98894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II </a:t>
            </a:r>
            <a:r>
              <a:rPr lang="ru-RU" b="1" dirty="0">
                <a:solidFill>
                  <a:schemeClr val="tx1"/>
                </a:solidFill>
              </a:rPr>
              <a:t>группа = </a:t>
            </a:r>
            <a:r>
              <a:rPr lang="ru-RU" dirty="0">
                <a:solidFill>
                  <a:schemeClr val="tx1"/>
                </a:solidFill>
              </a:rPr>
              <a:t>нарушение здоровья с III степенью выраженности стойких нарушений функций организма (в диапазоне от 70 до 80 процентов)</a:t>
            </a:r>
            <a:r>
              <a:rPr lang="ru-RU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613759" y="4240256"/>
            <a:ext cx="5422737" cy="9889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III </a:t>
            </a:r>
            <a:r>
              <a:rPr lang="ru-RU" b="1" dirty="0">
                <a:solidFill>
                  <a:schemeClr val="tx1"/>
                </a:solidFill>
              </a:rPr>
              <a:t>группа = </a:t>
            </a:r>
            <a:r>
              <a:rPr lang="ru-RU" dirty="0">
                <a:solidFill>
                  <a:schemeClr val="tx1"/>
                </a:solidFill>
              </a:rPr>
              <a:t>нарушение здоровья с II степенью выраженности стойких нарушений функций организма (в диапазоне от 40 до 60 процентов)</a:t>
            </a:r>
            <a:r>
              <a:rPr lang="ru-RU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Стрелка вверх 4"/>
          <p:cNvSpPr/>
          <p:nvPr/>
        </p:nvSpPr>
        <p:spPr>
          <a:xfrm rot="2256009">
            <a:off x="3181942" y="2572155"/>
            <a:ext cx="216024" cy="414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верх 14"/>
          <p:cNvSpPr/>
          <p:nvPr/>
        </p:nvSpPr>
        <p:spPr>
          <a:xfrm rot="7250701">
            <a:off x="3231054" y="4033242"/>
            <a:ext cx="216024" cy="414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верх 15"/>
          <p:cNvSpPr/>
          <p:nvPr/>
        </p:nvSpPr>
        <p:spPr>
          <a:xfrm rot="5400000">
            <a:off x="3226001" y="3256232"/>
            <a:ext cx="216024" cy="414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224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/>
          </a:bodyPr>
          <a:lstStyle/>
          <a:p>
            <a:r>
              <a:rPr lang="ru-RU" sz="2400" b="1" dirty="0"/>
              <a:t>Причины инвалидности (у взрослых)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836712"/>
            <a:ext cx="8640960" cy="40934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/>
              <a:t>а) общее заболевание</a:t>
            </a:r>
            <a:r>
              <a:rPr lang="ru-RU" sz="2000" dirty="0"/>
              <a:t>;</a:t>
            </a:r>
          </a:p>
          <a:p>
            <a:r>
              <a:rPr lang="ru-RU" sz="2000" b="1" dirty="0"/>
              <a:t>б) </a:t>
            </a:r>
            <a:r>
              <a:rPr lang="ru-RU" sz="2000" dirty="0"/>
              <a:t>трудовое увечье;</a:t>
            </a:r>
          </a:p>
          <a:p>
            <a:r>
              <a:rPr lang="ru-RU" sz="2000" b="1" dirty="0"/>
              <a:t>в) </a:t>
            </a:r>
            <a:r>
              <a:rPr lang="ru-RU" sz="2000" dirty="0"/>
              <a:t>профессиональное заболевание;</a:t>
            </a:r>
          </a:p>
          <a:p>
            <a:r>
              <a:rPr lang="ru-RU" sz="2000" b="1" dirty="0"/>
              <a:t>г) </a:t>
            </a:r>
            <a:r>
              <a:rPr lang="ru-RU" sz="2000" dirty="0"/>
              <a:t>инвалидность с детства;</a:t>
            </a:r>
          </a:p>
          <a:p>
            <a:r>
              <a:rPr lang="ru-RU" sz="2000" b="1" dirty="0"/>
              <a:t>д) </a:t>
            </a:r>
            <a:r>
              <a:rPr lang="ru-RU" sz="2000" dirty="0"/>
              <a:t>инвалидность с детства вследствие ранения (контузии, увечья), связанная с боевыми действиями в период Великой Отечественной войны 1941 - 1945 годов;</a:t>
            </a:r>
          </a:p>
          <a:p>
            <a:r>
              <a:rPr lang="ru-RU" sz="2000" b="1" dirty="0"/>
              <a:t>е) </a:t>
            </a:r>
            <a:r>
              <a:rPr lang="ru-RU" sz="2000" dirty="0"/>
              <a:t>военная травма;</a:t>
            </a:r>
          </a:p>
          <a:p>
            <a:r>
              <a:rPr lang="ru-RU" sz="2000" b="1" dirty="0"/>
              <a:t>ж) </a:t>
            </a:r>
            <a:r>
              <a:rPr lang="ru-RU" sz="2000" dirty="0"/>
              <a:t>заболевание получено в период военной службы;</a:t>
            </a:r>
          </a:p>
          <a:p>
            <a:r>
              <a:rPr lang="ru-RU" sz="2000" b="1" dirty="0"/>
              <a:t>з) </a:t>
            </a:r>
            <a:r>
              <a:rPr lang="ru-RU" sz="2000" dirty="0"/>
              <a:t>заболевание </a:t>
            </a:r>
            <a:r>
              <a:rPr lang="ru-RU" sz="2000" dirty="0" err="1"/>
              <a:t>радиационно</a:t>
            </a:r>
            <a:r>
              <a:rPr lang="ru-RU" sz="2000" dirty="0"/>
              <a:t> обусловленное получено при исполнении обязанностей военной службы (служебных обязанностей) в связи с катастрофой на Чернобыльской АЭС;</a:t>
            </a:r>
          </a:p>
          <a:p>
            <a:r>
              <a:rPr lang="ru-RU" sz="2000" b="1" dirty="0"/>
              <a:t>и) </a:t>
            </a:r>
            <a:r>
              <a:rPr lang="ru-RU" sz="2000" dirty="0"/>
              <a:t>заболевание связано с катастрофой на Чернобыльской АЭС;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33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372200" y="5157192"/>
            <a:ext cx="2088231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>
                <a:hlinkClick r:id="rId2"/>
              </a:rPr>
              <a:t>Постановление Правительства Российской Федерации от 20.02.2006 № 95 «О порядке и условиях признания лица инвалидом», </a:t>
            </a:r>
            <a:r>
              <a:rPr lang="ru-RU" sz="1200" b="1" dirty="0"/>
              <a:t>п. 14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84630" y="5157192"/>
            <a:ext cx="3875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0991374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501" y="692696"/>
            <a:ext cx="8229600" cy="858424"/>
          </a:xfrm>
        </p:spPr>
        <p:txBody>
          <a:bodyPr>
            <a:noAutofit/>
          </a:bodyPr>
          <a:lstStyle/>
          <a:p>
            <a:r>
              <a:rPr lang="ru-RU" sz="2400" b="1" dirty="0"/>
              <a:t>Сроки установления инвалидности у взрослых 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35821" y="1558906"/>
            <a:ext cx="8640960" cy="34163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Инвалидность </a:t>
            </a:r>
            <a:r>
              <a:rPr lang="ru-RU" sz="2400" b="1" dirty="0"/>
              <a:t>I группы устанавливается на 2 года</a:t>
            </a:r>
            <a:r>
              <a:rPr lang="ru-RU" sz="2400" dirty="0"/>
              <a:t>, </a:t>
            </a:r>
          </a:p>
          <a:p>
            <a:pPr algn="just"/>
            <a:r>
              <a:rPr lang="ru-RU" sz="2400" b="1" dirty="0"/>
              <a:t>II и III групп - на 1 год</a:t>
            </a:r>
            <a:r>
              <a:rPr lang="ru-RU" sz="2400" dirty="0"/>
              <a:t>. 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Инвалидность устанавливается </a:t>
            </a:r>
            <a:r>
              <a:rPr lang="ru-RU" sz="2400" b="1" dirty="0"/>
              <a:t>до 1-го числа месяца</a:t>
            </a:r>
            <a:r>
              <a:rPr lang="ru-RU" sz="2400" dirty="0"/>
              <a:t>, следующего за месяцем, на который назначено проведение очередной МСЭ гражданина (переосвидетельствования).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Инвалидность у взрослых лиц может быть установлена без указания срока переосвидетельствования.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34</a:t>
            </a:fld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7BA32C-EA6B-4309-B907-FB8CDFB79FE2}"/>
              </a:ext>
            </a:extLst>
          </p:cNvPr>
          <p:cNvSpPr txBox="1"/>
          <p:nvPr/>
        </p:nvSpPr>
        <p:spPr>
          <a:xfrm>
            <a:off x="611560" y="5197196"/>
            <a:ext cx="28083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  <a:hlinkClick r:id="rId2"/>
              </a:rPr>
              <a:t>Постановление Правительства Российской Федерации от 20.02.2006 № 95 «О порядке и условиях признания лица инвалидом», 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п.12-13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72360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62979"/>
          </a:xfrm>
        </p:spPr>
        <p:txBody>
          <a:bodyPr>
            <a:noAutofit/>
          </a:bodyPr>
          <a:lstStyle/>
          <a:p>
            <a:r>
              <a:rPr lang="ru-RU" sz="2400" b="1" dirty="0"/>
              <a:t>Установление БЕССРОЧНОЙ ИНВАЛИДНОСТИ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7219" y="1167643"/>
            <a:ext cx="8419581" cy="37856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457200" indent="-457200" algn="just">
              <a:buAutoNum type="arabicParenR"/>
            </a:pPr>
            <a:r>
              <a:rPr lang="ru-RU" sz="2000" b="1" dirty="0"/>
              <a:t>Не позднее 2 лет</a:t>
            </a:r>
            <a:r>
              <a:rPr lang="ru-RU" sz="2000" dirty="0"/>
              <a:t> после первичного признания инвалидом гражданина, имеющего заболевания, дефекты, необратимые морфологические изменения, нарушения функций органов и систем организма, предусмотренные </a:t>
            </a:r>
            <a:r>
              <a:rPr lang="ru-RU" sz="2000" b="1" dirty="0">
                <a:hlinkClick r:id="rId2"/>
              </a:rPr>
              <a:t>разделом </a:t>
            </a:r>
            <a:r>
              <a:rPr lang="en-US" sz="2000" b="1" dirty="0">
                <a:hlinkClick r:id="rId2"/>
              </a:rPr>
              <a:t>I</a:t>
            </a:r>
            <a:r>
              <a:rPr lang="en-US" sz="2000" b="1" dirty="0"/>
              <a:t> </a:t>
            </a:r>
            <a:r>
              <a:rPr lang="ru-RU" sz="2000" b="1" dirty="0"/>
              <a:t>приложения</a:t>
            </a:r>
            <a:r>
              <a:rPr lang="ru-RU" sz="2000" dirty="0"/>
              <a:t> к Порядку и условиям признания лица инвалидом.</a:t>
            </a:r>
          </a:p>
          <a:p>
            <a:pPr algn="just"/>
            <a:endParaRPr lang="ru-RU" sz="2000" dirty="0"/>
          </a:p>
          <a:p>
            <a:pPr lvl="0" algn="just"/>
            <a:r>
              <a:rPr lang="ru-RU" sz="2000" i="1" dirty="0">
                <a:solidFill>
                  <a:srgbClr val="FF0000"/>
                </a:solidFill>
              </a:rPr>
              <a:t>5. Болезни нервной системы с хроническим прогрессирующим течением, в том числе </a:t>
            </a:r>
            <a:r>
              <a:rPr lang="ru-RU" sz="2000" i="1" dirty="0" err="1">
                <a:solidFill>
                  <a:srgbClr val="FF0000"/>
                </a:solidFill>
              </a:rPr>
              <a:t>нейродегенеративные</a:t>
            </a:r>
            <a:r>
              <a:rPr lang="ru-RU" sz="2000" i="1" dirty="0">
                <a:solidFill>
                  <a:srgbClr val="FF0000"/>
                </a:solidFill>
              </a:rPr>
              <a:t> заболевания головного мозга (паркинсонизм плюс) со стойкими выраженными нарушениями нейромышечных, скелетных и связанных с движением (статодинамических) функций, языковых и речевых, сенсорных (зрения) функций.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35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D91553-3863-4B19-932C-1E3CB20C6044}"/>
              </a:ext>
            </a:extLst>
          </p:cNvPr>
          <p:cNvSpPr txBox="1"/>
          <p:nvPr/>
        </p:nvSpPr>
        <p:spPr>
          <a:xfrm>
            <a:off x="267219" y="5229200"/>
            <a:ext cx="221654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  <a:hlinkClick r:id="rId3"/>
              </a:rPr>
              <a:t>Постановление Правительства Российской Федерации от 20.02.2006 № 95 «О порядке и условиях признания лица инвалидом», 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п.13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95630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62979"/>
          </a:xfrm>
        </p:spPr>
        <p:txBody>
          <a:bodyPr>
            <a:noAutofit/>
          </a:bodyPr>
          <a:lstStyle/>
          <a:p>
            <a:r>
              <a:rPr lang="ru-RU" sz="2400" b="1" dirty="0"/>
              <a:t>Установление БЕССРОЧНОЙ ИНВАЛИДНОСТИ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7219" y="1167643"/>
            <a:ext cx="8419581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lang="ru-RU" sz="2000" dirty="0">
                <a:solidFill>
                  <a:prstClr val="black"/>
                </a:solidFill>
              </a:rPr>
              <a:t>2) </a:t>
            </a:r>
            <a:r>
              <a:rPr lang="ru-RU" sz="2000" b="1" dirty="0">
                <a:solidFill>
                  <a:prstClr val="black"/>
                </a:solidFill>
              </a:rPr>
              <a:t>При первичном освидетельствовании</a:t>
            </a:r>
            <a:r>
              <a:rPr lang="ru-RU" sz="2000" dirty="0">
                <a:solidFill>
                  <a:prstClr val="black"/>
                </a:solidFill>
              </a:rPr>
              <a:t> … при заболеваниях, последствиях травм и дефектах, указанным в </a:t>
            </a:r>
            <a:r>
              <a:rPr lang="ru-RU" sz="2000" b="1" dirty="0">
                <a:solidFill>
                  <a:prstClr val="black"/>
                </a:solidFill>
                <a:hlinkClick r:id="rId2"/>
              </a:rPr>
              <a:t>разделе </a:t>
            </a:r>
            <a:r>
              <a:rPr lang="en-US" sz="2000" b="1" dirty="0">
                <a:solidFill>
                  <a:prstClr val="black"/>
                </a:solidFill>
                <a:hlinkClick r:id="rId2"/>
              </a:rPr>
              <a:t>III </a:t>
            </a:r>
            <a:r>
              <a:rPr lang="ru-RU" sz="2000" b="1" dirty="0">
                <a:solidFill>
                  <a:prstClr val="black"/>
                </a:solidFill>
                <a:hlinkClick r:id="rId2"/>
              </a:rPr>
              <a:t>приложения</a:t>
            </a:r>
            <a:endParaRPr lang="ru-RU" sz="2000" b="1" dirty="0">
              <a:solidFill>
                <a:prstClr val="black"/>
              </a:solidFill>
            </a:endParaRPr>
          </a:p>
          <a:p>
            <a:pPr lvl="0" algn="just"/>
            <a:endParaRPr lang="ru-RU" sz="2000" b="1" dirty="0">
              <a:solidFill>
                <a:prstClr val="black"/>
              </a:solidFill>
            </a:endParaRPr>
          </a:p>
          <a:p>
            <a:pPr lvl="0" algn="just"/>
            <a:r>
              <a:rPr lang="ru-RU" sz="2000" dirty="0">
                <a:solidFill>
                  <a:prstClr val="black"/>
                </a:solidFill>
              </a:rPr>
              <a:t> или </a:t>
            </a:r>
            <a:r>
              <a:rPr lang="ru-RU" sz="2000" b="1" dirty="0">
                <a:solidFill>
                  <a:prstClr val="black"/>
                </a:solidFill>
              </a:rPr>
              <a:t>при отсутствии положительных результатов реабилитационных </a:t>
            </a:r>
            <a:r>
              <a:rPr lang="ru-RU" sz="2000" dirty="0">
                <a:solidFill>
                  <a:prstClr val="black"/>
                </a:solidFill>
              </a:rPr>
              <a:t>или </a:t>
            </a:r>
            <a:r>
              <a:rPr lang="ru-RU" sz="2000" dirty="0" err="1">
                <a:solidFill>
                  <a:prstClr val="black"/>
                </a:solidFill>
              </a:rPr>
              <a:t>абилитационных</a:t>
            </a:r>
            <a:r>
              <a:rPr lang="ru-RU" sz="2000" dirty="0">
                <a:solidFill>
                  <a:prstClr val="black"/>
                </a:solidFill>
              </a:rPr>
              <a:t> мероприятий, проведенных гражданину до его направления на медико-социальную экспертизу. </a:t>
            </a:r>
          </a:p>
          <a:p>
            <a:pPr lvl="0" algn="just"/>
            <a:endParaRPr lang="ru-RU" sz="2000" dirty="0">
              <a:solidFill>
                <a:prstClr val="black"/>
              </a:solidFill>
            </a:endParaRPr>
          </a:p>
          <a:p>
            <a:pPr lvl="0" algn="just"/>
            <a:r>
              <a:rPr lang="ru-RU" sz="2800" b="1" dirty="0">
                <a:solidFill>
                  <a:prstClr val="black"/>
                </a:solidFill>
              </a:rPr>
              <a:t>3)Не позднее 4 лет </a:t>
            </a:r>
            <a:r>
              <a:rPr lang="ru-RU" sz="2000" b="1" dirty="0">
                <a:solidFill>
                  <a:prstClr val="black"/>
                </a:solidFill>
              </a:rPr>
              <a:t>после первичного признания гражданина инвалидом</a:t>
            </a:r>
            <a:r>
              <a:rPr lang="ru-RU" sz="2000" dirty="0">
                <a:solidFill>
                  <a:prstClr val="black"/>
                </a:solidFill>
              </a:rPr>
              <a:t> в случае выявления невозможности устранения или уменьшения в ходе осуществления реабилитационных или </a:t>
            </a:r>
            <a:r>
              <a:rPr lang="ru-RU" sz="2000" dirty="0" err="1">
                <a:solidFill>
                  <a:prstClr val="black"/>
                </a:solidFill>
              </a:rPr>
              <a:t>абилитационных</a:t>
            </a:r>
            <a:r>
              <a:rPr lang="ru-RU" sz="2000" dirty="0">
                <a:solidFill>
                  <a:prstClr val="black"/>
                </a:solidFill>
              </a:rPr>
              <a:t> мероприятий степени ограничения жизнедеятельности гражданина, вызванного стойкими необратимыми морфологическими изменениями, дефектами и нарушениями функций органов и систем организма (</a:t>
            </a:r>
            <a:r>
              <a:rPr lang="ru-RU" sz="2000" b="1" dirty="0">
                <a:solidFill>
                  <a:prstClr val="black"/>
                </a:solidFill>
              </a:rPr>
              <a:t>КРОМЕ указанных в приложении</a:t>
            </a:r>
            <a:r>
              <a:rPr lang="ru-RU" sz="2000" dirty="0">
                <a:solidFill>
                  <a:prstClr val="black"/>
                </a:solidFill>
              </a:rPr>
              <a:t>).</a:t>
            </a:r>
            <a:endParaRPr lang="ru-RU" sz="2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36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9E267D-8F53-4CA5-B133-3852E5E1278D}"/>
              </a:ext>
            </a:extLst>
          </p:cNvPr>
          <p:cNvSpPr txBox="1"/>
          <p:nvPr/>
        </p:nvSpPr>
        <p:spPr>
          <a:xfrm>
            <a:off x="267219" y="5835974"/>
            <a:ext cx="228855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  <a:hlinkClick r:id="rId3"/>
              </a:rPr>
              <a:t>Постановление Правительства Российской Федерации от 20.02.2006 № 95 «О порядке и условиях признания лица инвалидом», 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п.13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7734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45988"/>
            <a:ext cx="8229600" cy="858424"/>
          </a:xfrm>
        </p:spPr>
        <p:txBody>
          <a:bodyPr>
            <a:noAutofit/>
          </a:bodyPr>
          <a:lstStyle/>
          <a:p>
            <a:r>
              <a:rPr lang="ru-RU" sz="2000" b="1" dirty="0"/>
              <a:t>Результаты МСЭ при цели МСЭ «установление группы инвалидности» (категории «ребенок-инвалид»)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978" y="1104412"/>
            <a:ext cx="8640960" cy="50167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hlinkClick r:id="rId2" action="ppaction://hlinkfile"/>
              </a:rPr>
              <a:t>Справка, подтверждающая факт установления инвалидности.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000" b="1" dirty="0">
              <a:solidFill>
                <a:schemeClr val="bg2">
                  <a:lumMod val="50000"/>
                </a:schemeClr>
              </a:solidFill>
              <a:hlinkClick r:id="rId2" action="ppaction://hlinkfile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hlinkClick r:id="rId2" action="ppaction://hlinkfile"/>
              </a:rPr>
              <a:t>Выписка из акта МСЭ гражданина, признанного инвалидом.</a:t>
            </a:r>
            <a:endParaRPr lang="ru-RU" sz="2000" b="1" dirty="0">
              <a:solidFill>
                <a:schemeClr val="bg2">
                  <a:lumMod val="50000"/>
                </a:schemeClr>
              </a:solidFill>
            </a:endParaRPr>
          </a:p>
          <a:p>
            <a:pPr lvl="0" algn="just"/>
            <a:endParaRPr lang="ru-RU" sz="2000" b="1" dirty="0">
              <a:solidFill>
                <a:schemeClr val="bg2">
                  <a:lumMod val="50000"/>
                </a:schemeClr>
              </a:solidFill>
            </a:endParaRPr>
          </a:p>
          <a:p>
            <a:pPr lvl="0" algn="just"/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3.  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hlinkClick r:id="rId3" action="ppaction://hlinkfile"/>
              </a:rPr>
              <a:t>Индивидуальная программа реабилитации или </a:t>
            </a:r>
            <a:r>
              <a:rPr lang="ru-RU" sz="2000" b="1" dirty="0" err="1">
                <a:solidFill>
                  <a:schemeClr val="bg2">
                    <a:lumMod val="50000"/>
                  </a:schemeClr>
                </a:solidFill>
                <a:hlinkClick r:id="rId3" action="ppaction://hlinkfile"/>
              </a:rPr>
              <a:t>абилитации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hlinkClick r:id="rId3" action="ppaction://hlinkfile"/>
              </a:rPr>
              <a:t> инвалида (ребенка-инвалида).</a:t>
            </a:r>
            <a:endParaRPr lang="ru-RU" sz="2000" b="1" dirty="0">
              <a:solidFill>
                <a:schemeClr val="bg2">
                  <a:lumMod val="50000"/>
                </a:schemeClr>
              </a:solidFill>
            </a:endParaRPr>
          </a:p>
          <a:p>
            <a:pPr lvl="0" algn="just"/>
            <a:endParaRPr lang="ru-RU" sz="2000" b="1" dirty="0">
              <a:solidFill>
                <a:schemeClr val="bg2">
                  <a:lumMod val="50000"/>
                </a:schemeClr>
              </a:solidFill>
            </a:endParaRPr>
          </a:p>
          <a:p>
            <a:pPr lvl="0" algn="just"/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4. Выписки из ИПРА инвалида (ребенка-инвалида) в органы исполнительной власти, на которые возложена функция по исполнению реабилитационных, </a:t>
            </a:r>
            <a:r>
              <a:rPr lang="ru-RU" sz="2000" b="1" dirty="0" err="1">
                <a:solidFill>
                  <a:schemeClr val="bg2">
                    <a:lumMod val="50000"/>
                  </a:schemeClr>
                </a:solidFill>
              </a:rPr>
              <a:t>абилитационных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 мероприятий.</a:t>
            </a:r>
          </a:p>
          <a:p>
            <a:pPr algn="just"/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5. Гражданину, имеющему документ о временной нетрудоспособности и признанному инвалидом, группа инвалидности и дата ее установления проставляются в указанном документе. </a:t>
            </a:r>
          </a:p>
          <a:p>
            <a:pPr algn="just"/>
            <a:endParaRPr lang="ru-RU" sz="2000" b="1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6) Гражданину, не признанному инвалидом, по его желанию выдается справка о результатах медико-социальной экспертизы.</a:t>
            </a:r>
            <a:endParaRPr lang="ru-RU" sz="2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8369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67834" y="2132856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/>
              <a:t>КАК МОЖНО ОБЖАЛОВАТЬ РЕШЕНИЕ БЮРО МЕДИКО-СОЦИАЛЬНОЙ ЭКСПЕРТИЗВ ПРИ НЕСОГЛАСИИ С НИМ?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6233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501" y="554352"/>
            <a:ext cx="8229600" cy="858424"/>
          </a:xfrm>
        </p:spPr>
        <p:txBody>
          <a:bodyPr>
            <a:noAutofit/>
          </a:bodyPr>
          <a:lstStyle/>
          <a:p>
            <a:r>
              <a:rPr lang="ru-RU" sz="2000" b="1" dirty="0"/>
              <a:t>Порядок обжалования решений бюро, главного бюро, Федерального бюро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1340768"/>
            <a:ext cx="8568952" cy="42473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Гражданин (его законный или уполномоченный представитель) может </a:t>
            </a:r>
            <a:r>
              <a:rPr lang="ru-RU" b="1" dirty="0"/>
              <a:t>обжаловать решение бюро в главное бюро в месячный срок</a:t>
            </a:r>
            <a:r>
              <a:rPr lang="ru-RU" dirty="0"/>
              <a:t> на основании письменного заявления, подаваемого в бюро, проводившее МСЭ, либо в главное бюро.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Бюро, проводившее МСЭ гражданина, </a:t>
            </a:r>
            <a:r>
              <a:rPr lang="ru-RU" b="1" dirty="0"/>
              <a:t>в 3-дневный срок </a:t>
            </a:r>
            <a:r>
              <a:rPr lang="ru-RU" dirty="0"/>
              <a:t>со дня получения заявления направляет его со всеми имеющимися документами в главное бюро. В случае обжалования гражданином решения главного бюро главный эксперт по медико-социальной экспертизе по соответствующему субъекту Российской Федерации с согласия гражданина может поручить проведение его МСЭ другому составу специалистов главного бюро.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Решение </a:t>
            </a:r>
            <a:r>
              <a:rPr lang="ru-RU" b="1" dirty="0"/>
              <a:t>главного бюро </a:t>
            </a:r>
            <a:r>
              <a:rPr lang="ru-RU" dirty="0"/>
              <a:t>может быть обжаловано в месячный срок в </a:t>
            </a:r>
            <a:r>
              <a:rPr lang="ru-RU" b="1" dirty="0"/>
              <a:t>Федеральное бюро </a:t>
            </a:r>
            <a:r>
              <a:rPr lang="ru-RU" dirty="0"/>
              <a:t>на основании заявления, подаваемого гражданином (его законным или уполномоченным представителем) в главное бюро, проводившее МСЭ, либо в Федеральное бюро.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3967973" y="6237312"/>
            <a:ext cx="1161826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39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84F89A-B800-46D8-98FF-A55853D15957}"/>
              </a:ext>
            </a:extLst>
          </p:cNvPr>
          <p:cNvSpPr txBox="1"/>
          <p:nvPr/>
        </p:nvSpPr>
        <p:spPr>
          <a:xfrm>
            <a:off x="118181" y="5805264"/>
            <a:ext cx="243759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  <a:hlinkClick r:id="rId2"/>
              </a:rPr>
              <a:t>Постановление Правительства Российской Федерации от 20.02.2006 № 95 «О порядке и условиях признания лица инвалидом», 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п.42-46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852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3722" y="1279939"/>
            <a:ext cx="8640959" cy="37856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Признание лица инвалидом осуществляется федеральным учреждением медико-социальной экспертизы. </a:t>
            </a:r>
            <a:r>
              <a:rPr lang="ru-RU" sz="2400" b="1" dirty="0">
                <a:solidFill>
                  <a:srgbClr val="FF0000"/>
                </a:solidFill>
                <a:hlinkClick r:id="rId2"/>
              </a:rPr>
              <a:t>Порядок и условия признания лица инвалидом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/>
              <a:t>устанавливаются Правительством Российской Федерации.</a:t>
            </a:r>
          </a:p>
          <a:p>
            <a:pPr algn="just"/>
            <a:r>
              <a:rPr lang="ru-RU" sz="2400" b="1" dirty="0">
                <a:solidFill>
                  <a:prstClr val="black"/>
                </a:solidFill>
                <a:hlinkClick r:id="rId3"/>
              </a:rPr>
              <a:t>Медико-социальная экспертиза </a:t>
            </a:r>
            <a:r>
              <a:rPr lang="ru-RU" sz="2400" dirty="0">
                <a:solidFill>
                  <a:prstClr val="black"/>
                </a:solidFill>
              </a:rPr>
              <a:t>осуществляется исходя из комплексной оценки состояния организма на основе анализа клинико-функциональных, социально-бытовых, профессионально-трудовых, психологических данных </a:t>
            </a:r>
            <a:r>
              <a:rPr lang="ru-RU" sz="2400" dirty="0" err="1">
                <a:solidFill>
                  <a:prstClr val="black"/>
                </a:solidFill>
              </a:rPr>
              <a:t>освидетельствуемого</a:t>
            </a:r>
            <a:r>
              <a:rPr lang="ru-RU" sz="2400" dirty="0">
                <a:solidFill>
                  <a:prstClr val="black"/>
                </a:solidFill>
              </a:rPr>
              <a:t> лица с использованием </a:t>
            </a:r>
            <a:r>
              <a:rPr lang="ru-RU" sz="2400" b="1" dirty="0">
                <a:solidFill>
                  <a:prstClr val="black"/>
                </a:solidFill>
                <a:hlinkClick r:id="rId4"/>
              </a:rPr>
              <a:t>классификаций и критериев</a:t>
            </a:r>
            <a:r>
              <a:rPr lang="ru-RU" sz="2400" dirty="0">
                <a:solidFill>
                  <a:prstClr val="black"/>
                </a:solidFill>
                <a:hlinkClick r:id="rId4"/>
              </a:rPr>
              <a:t>…</a:t>
            </a: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865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59678" y="2132856"/>
            <a:ext cx="8024646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/>
              <a:t>КАКОВ ПОРЯДОК ПЕРЕОСВИДЕТЕЛЬСТВОВАНИЯ ИНВАЛИДОВ?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830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501" y="404664"/>
            <a:ext cx="8229600" cy="858424"/>
          </a:xfrm>
        </p:spPr>
        <p:txBody>
          <a:bodyPr>
            <a:noAutofit/>
          </a:bodyPr>
          <a:lstStyle/>
          <a:p>
            <a:r>
              <a:rPr lang="ru-RU" sz="2000" b="1" dirty="0"/>
              <a:t>Порядок переосвидетельствования инвалидов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1268760"/>
            <a:ext cx="8640960" cy="489364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Переосвидетельствование инвалидов </a:t>
            </a:r>
            <a:r>
              <a:rPr lang="ru-RU" sz="2000" b="1" dirty="0"/>
              <a:t>I группы проводится 1 раз в 2 года</a:t>
            </a:r>
            <a:r>
              <a:rPr lang="ru-RU" sz="2000" dirty="0"/>
              <a:t>, инвалидов </a:t>
            </a:r>
            <a:r>
              <a:rPr lang="ru-RU" sz="2000" b="1" dirty="0"/>
              <a:t>II и III групп - 1 раз в год</a:t>
            </a:r>
            <a:r>
              <a:rPr lang="ru-RU" sz="2000" dirty="0"/>
              <a:t>, а </a:t>
            </a:r>
            <a:r>
              <a:rPr lang="ru-RU" sz="2000" b="1" dirty="0"/>
              <a:t>детей-инвалидов - 1 раз в течение срока, на который ребенку установлена категория «ребенок-инвалид</a:t>
            </a:r>
            <a:r>
              <a:rPr lang="ru-RU" sz="2000" dirty="0"/>
              <a:t>».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Переосвидетельствование гражданина, инвалидность которому установлена </a:t>
            </a:r>
            <a:r>
              <a:rPr lang="ru-RU" sz="2000" b="1" dirty="0"/>
              <a:t>без указания срока переосвидетельствования</a:t>
            </a:r>
            <a:r>
              <a:rPr lang="ru-RU" sz="2000" dirty="0"/>
              <a:t>, может проводиться </a:t>
            </a:r>
            <a:r>
              <a:rPr lang="ru-RU" sz="2000" b="1" dirty="0"/>
              <a:t>по его личному заявлению</a:t>
            </a:r>
            <a:r>
              <a:rPr lang="ru-RU" sz="2000" dirty="0"/>
              <a:t> (заявлению его законного или уполномоченного представителя), либо </a:t>
            </a:r>
            <a:r>
              <a:rPr lang="ru-RU" sz="2000" b="1" dirty="0"/>
              <a:t>по направлению медицинской организации в связи с изменением состояния здоровья</a:t>
            </a:r>
            <a:r>
              <a:rPr lang="ru-RU" sz="2000" dirty="0"/>
              <a:t>, либо </a:t>
            </a:r>
            <a:r>
              <a:rPr lang="ru-RU" sz="2000" b="1" dirty="0"/>
              <a:t>при осуществлении главным бюро, Федеральным бюро контроля за решениями, принятыми соответственно бюро, главным бюро</a:t>
            </a:r>
            <a:r>
              <a:rPr lang="ru-RU" sz="2000" dirty="0"/>
              <a:t>.</a:t>
            </a:r>
          </a:p>
          <a:p>
            <a:pPr lvl="0" algn="just"/>
            <a:r>
              <a:rPr lang="ru-RU" sz="2400" b="1" dirty="0">
                <a:solidFill>
                  <a:prstClr val="black"/>
                </a:solidFill>
              </a:rPr>
              <a:t>Переосвидетельствование</a:t>
            </a:r>
            <a:r>
              <a:rPr lang="ru-RU" sz="2400" dirty="0">
                <a:solidFill>
                  <a:prstClr val="black"/>
                </a:solidFill>
              </a:rPr>
              <a:t> инвалида может осуществляться </a:t>
            </a:r>
            <a:r>
              <a:rPr lang="ru-RU" sz="2400" b="1" dirty="0">
                <a:solidFill>
                  <a:srgbClr val="00B050"/>
                </a:solidFill>
              </a:rPr>
              <a:t>заблаговременно</a:t>
            </a:r>
            <a:r>
              <a:rPr lang="ru-RU" sz="2400" b="1" dirty="0">
                <a:solidFill>
                  <a:prstClr val="black"/>
                </a:solidFill>
              </a:rPr>
              <a:t>, но не более чем за 2 месяца до истечения установленного срока инвалидности</a:t>
            </a:r>
            <a:r>
              <a:rPr lang="ru-RU" sz="2400" dirty="0">
                <a:solidFill>
                  <a:prstClr val="black"/>
                </a:solidFill>
              </a:rPr>
              <a:t>.</a:t>
            </a:r>
          </a:p>
          <a:p>
            <a:pPr algn="just"/>
            <a:endParaRPr lang="ru-RU" sz="2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3967973" y="6237312"/>
            <a:ext cx="1161826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41</a:t>
            </a:fld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1B8509-7C9E-4BC4-A781-BFEB56435E91}"/>
              </a:ext>
            </a:extLst>
          </p:cNvPr>
          <p:cNvSpPr txBox="1"/>
          <p:nvPr/>
        </p:nvSpPr>
        <p:spPr>
          <a:xfrm>
            <a:off x="251520" y="6237312"/>
            <a:ext cx="38884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  <a:hlinkClick r:id="rId2"/>
              </a:rPr>
              <a:t>Постановление Правительства Российской Федерации от 20.02.2006 № 95 «О порядке и условиях признания лица инвалидом», 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п.38-41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20641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0"/>
            <a:ext cx="8131548" cy="908720"/>
          </a:xfrm>
        </p:spPr>
        <p:txBody>
          <a:bodyPr>
            <a:noAutofit/>
          </a:bodyPr>
          <a:lstStyle/>
          <a:p>
            <a:r>
              <a:rPr lang="ru-RU" sz="2000" b="1" dirty="0"/>
              <a:t>Порядок переосвидетельствования детей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692696"/>
            <a:ext cx="8568952" cy="532453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II. Показания и условия для установления категории "ребенок-инвалид" сроком на 5 лет и до достижения возраста 14 лет</a:t>
            </a:r>
          </a:p>
          <a:p>
            <a:pPr algn="just"/>
            <a:r>
              <a:rPr lang="ru-RU" sz="2000" dirty="0"/>
              <a:t>16. Категория "ребенок-инвалид" сроком на 5 лет устанавливается:</a:t>
            </a:r>
          </a:p>
          <a:p>
            <a:pPr algn="just"/>
            <a:r>
              <a:rPr lang="ru-RU" sz="2000" dirty="0"/>
              <a:t>а) при первичном освидетельствовании детей в случае выявления злокачественного новообразования, в том числе при любой форме острого или хронического лейкоза;</a:t>
            </a:r>
          </a:p>
          <a:p>
            <a:pPr algn="just"/>
            <a:r>
              <a:rPr lang="ru-RU" sz="2000" dirty="0"/>
              <a:t>б) при повторном освидетельствовании детей-инвалидов с врожденной оперированной гидроцефалией со стойкими выраженными и значительно выраженными нарушениями психических, нейромышечных, скелетных и связанных с движением (статодинамических) функций, сенсорных функций;</a:t>
            </a:r>
          </a:p>
          <a:p>
            <a:pPr algn="just"/>
            <a:r>
              <a:rPr lang="ru-RU" sz="2000" dirty="0"/>
              <a:t>в) при повторном освидетельствовании детей-инвалидов со сколиозом III - IV степени, быстропрогрессирующим, мобильным, требующим длительных сложных видов реабилитации;</a:t>
            </a:r>
          </a:p>
          <a:p>
            <a:pPr algn="just"/>
            <a:r>
              <a:rPr lang="ru-RU" sz="2000" dirty="0"/>
              <a:t>г) при повторном освидетельствовании детей-инвалидов с адреногенитальным синдромом (сольтеряющая форма) с высоким риском </a:t>
            </a:r>
            <a:r>
              <a:rPr lang="ru-RU" sz="2000" dirty="0" err="1"/>
              <a:t>жизнеугрожающих</a:t>
            </a:r>
            <a:r>
              <a:rPr lang="ru-RU" sz="2000" dirty="0"/>
              <a:t> состояний;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3967973" y="6237312"/>
            <a:ext cx="1161826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42</a:t>
            </a:fld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1B8509-7C9E-4BC4-A781-BFEB56435E91}"/>
              </a:ext>
            </a:extLst>
          </p:cNvPr>
          <p:cNvSpPr txBox="1"/>
          <p:nvPr/>
        </p:nvSpPr>
        <p:spPr>
          <a:xfrm>
            <a:off x="251520" y="6237312"/>
            <a:ext cx="38884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  <a:hlinkClick r:id="rId2"/>
              </a:rPr>
              <a:t>Постановление Правительства Российской Федерации от 20.02.2006 № 95 «О порядке и условиях признания лица инвалидом», 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Приложение 2. п.16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58948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3" y="188640"/>
            <a:ext cx="8064897" cy="576064"/>
          </a:xfrm>
        </p:spPr>
        <p:txBody>
          <a:bodyPr>
            <a:noAutofit/>
          </a:bodyPr>
          <a:lstStyle/>
          <a:p>
            <a:r>
              <a:rPr lang="ru-RU" sz="2000" b="1" dirty="0"/>
              <a:t>Порядок переосвидетельствования детей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548680"/>
            <a:ext cx="8640960" cy="44012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16. Категория "ребенок-инвалид" сроком на 5 лет устанавливается:</a:t>
            </a:r>
          </a:p>
          <a:p>
            <a:pPr algn="just"/>
            <a:r>
              <a:rPr lang="ru-RU" sz="2000" dirty="0"/>
              <a:t>д) при повторном освидетельствовании детей-инвалидов с нефротическим синдромом со стероидной зависимостью и стероидной резистентностью, с 2-мя и более обострениями в год, с прогрессирующим течением, с хронической почечной недостаточностью (хроническая болезнь почек любой стадии);</a:t>
            </a:r>
          </a:p>
          <a:p>
            <a:pPr algn="just"/>
            <a:r>
              <a:rPr lang="ru-RU" sz="2000" dirty="0"/>
              <a:t>е) при врожденных, наследственных пороках развития челюстно-лицевой области со стойкими выраженными и значительно выраженными нарушениями функции пищеварительной системы, нарушениями языковых и речевых функций в период проведения многоэтапных сложных видов реабилитации, в том числе при первичном освидетельствовании детей с врожденной полной расщелиной губы, твердого и мягкого неба;</a:t>
            </a:r>
          </a:p>
          <a:p>
            <a:pPr algn="just"/>
            <a:r>
              <a:rPr lang="ru-RU" sz="2000" dirty="0"/>
              <a:t>ж) при первичном освидетельствовании детей с ранним детским аутизмом и иными расстройствами аутистического спектра.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3967973" y="6237312"/>
            <a:ext cx="1161826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43</a:t>
            </a:fld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1B8509-7C9E-4BC4-A781-BFEB56435E91}"/>
              </a:ext>
            </a:extLst>
          </p:cNvPr>
          <p:cNvSpPr txBox="1"/>
          <p:nvPr/>
        </p:nvSpPr>
        <p:spPr>
          <a:xfrm>
            <a:off x="251520" y="5590981"/>
            <a:ext cx="38884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  <a:hlinkClick r:id="rId2"/>
              </a:rPr>
              <a:t>Постановление Правительства Российской Федерации от 20.02.2006 № 95 «О порядке и условиях признания лица инвалидом», Приложение 2 п.16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35903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1" y="255563"/>
            <a:ext cx="8064897" cy="653157"/>
          </a:xfrm>
        </p:spPr>
        <p:txBody>
          <a:bodyPr>
            <a:noAutofit/>
          </a:bodyPr>
          <a:lstStyle/>
          <a:p>
            <a:r>
              <a:rPr lang="ru-RU" sz="2000" b="1" dirty="0"/>
              <a:t>Порядок переосвидетельствования детей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1268760"/>
            <a:ext cx="8640960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17. Категория "ребенок-инвалид" до достижения возраста 14 лет устанавливается:</a:t>
            </a:r>
          </a:p>
          <a:p>
            <a:pPr algn="just"/>
            <a:r>
              <a:rPr lang="ru-RU" sz="2000" dirty="0"/>
              <a:t>в) при повторном освидетельствовании детей-инвалидов с хронической тромбоцитопенической пурпурой при непрерывно рецидивирующем течении, с тяжелыми геморрагическими кризами, резистентностью к терапии.</a:t>
            </a:r>
          </a:p>
          <a:p>
            <a:pPr algn="just"/>
            <a:endParaRPr lang="ru-RU" sz="2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3967973" y="6237312"/>
            <a:ext cx="1161826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44</a:t>
            </a:fld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1B8509-7C9E-4BC4-A781-BFEB56435E91}"/>
              </a:ext>
            </a:extLst>
          </p:cNvPr>
          <p:cNvSpPr txBox="1"/>
          <p:nvPr/>
        </p:nvSpPr>
        <p:spPr>
          <a:xfrm>
            <a:off x="251520" y="6237312"/>
            <a:ext cx="38884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  <a:hlinkClick r:id="rId2"/>
              </a:rPr>
              <a:t>Постановление Правительства Российской Федерации от 20.02.2006 № 95 «О порядке и условиях признания лица инвалидом», п.17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62809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1" y="255563"/>
            <a:ext cx="8064897" cy="653157"/>
          </a:xfrm>
        </p:spPr>
        <p:txBody>
          <a:bodyPr>
            <a:noAutofit/>
          </a:bodyPr>
          <a:lstStyle/>
          <a:p>
            <a:r>
              <a:rPr lang="ru-RU" sz="2000" b="1" dirty="0"/>
              <a:t>Порядок переосвидетельствования детей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1124744"/>
            <a:ext cx="8640960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 </a:t>
            </a:r>
          </a:p>
          <a:p>
            <a:pPr algn="just"/>
            <a:r>
              <a:rPr lang="ru-RU" sz="2000" dirty="0"/>
              <a:t>17(1). Категория "ребенок-инвалид" до достижения возраста </a:t>
            </a:r>
            <a:r>
              <a:rPr lang="ru-RU" sz="2000" b="1" dirty="0">
                <a:solidFill>
                  <a:srgbClr val="FF0000"/>
                </a:solidFill>
              </a:rPr>
              <a:t>18 лет </a:t>
            </a:r>
            <a:r>
              <a:rPr lang="ru-RU" sz="2000" dirty="0"/>
              <a:t>устанавливается при освидетельствовании детей:</a:t>
            </a:r>
          </a:p>
          <a:p>
            <a:pPr algn="just"/>
            <a:r>
              <a:rPr lang="ru-RU" sz="2000" dirty="0"/>
              <a:t>а) с инсулинозависимым сахарным диабетом;</a:t>
            </a:r>
          </a:p>
          <a:p>
            <a:pPr algn="just"/>
            <a:r>
              <a:rPr lang="ru-RU" sz="2000" dirty="0"/>
              <a:t>б) со злокачественным новообразованием глаза после проведения операции по удалению глазного яблока;</a:t>
            </a:r>
          </a:p>
          <a:p>
            <a:pPr algn="just"/>
            <a:r>
              <a:rPr lang="ru-RU" sz="2000" dirty="0"/>
              <a:t>в) с классической формой фенилкетонурии среднетяжелого течения.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3967973" y="6237312"/>
            <a:ext cx="1161826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45</a:t>
            </a:fld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1B8509-7C9E-4BC4-A781-BFEB56435E91}"/>
              </a:ext>
            </a:extLst>
          </p:cNvPr>
          <p:cNvSpPr txBox="1"/>
          <p:nvPr/>
        </p:nvSpPr>
        <p:spPr>
          <a:xfrm>
            <a:off x="251520" y="6237312"/>
            <a:ext cx="38884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  <a:hlinkClick r:id="rId2"/>
              </a:rPr>
              <a:t>Постановление Правительства Российской Федерации от 20.02.2006 № 95 «О порядке и условиях признания лица инвалидом», п.17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.1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8962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322388" y="4572008"/>
            <a:ext cx="8501122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2388" y="3857628"/>
            <a:ext cx="8501122" cy="5715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2388" y="2786058"/>
            <a:ext cx="8501122" cy="85725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2388" y="1928802"/>
            <a:ext cx="8501122" cy="57150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8758" y="1340768"/>
            <a:ext cx="8640960" cy="3970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black"/>
                </a:solidFill>
              </a:rPr>
              <a:t> Основные направления реабилитации и абилитации инвалидов включают в себя:</a:t>
            </a:r>
          </a:p>
          <a:p>
            <a:pPr algn="just"/>
            <a:endParaRPr lang="ru-RU" dirty="0">
              <a:solidFill>
                <a:prstClr val="black"/>
              </a:solidFill>
            </a:endParaRPr>
          </a:p>
          <a:p>
            <a:r>
              <a:rPr lang="ru-RU" b="1" dirty="0">
                <a:solidFill>
                  <a:prstClr val="black"/>
                </a:solidFill>
              </a:rPr>
              <a:t>медицинскую реабилитацию, реконструктивную хирургию, протезирование и </a:t>
            </a:r>
            <a:r>
              <a:rPr lang="ru-RU" b="1" dirty="0" err="1">
                <a:solidFill>
                  <a:prstClr val="black"/>
                </a:solidFill>
              </a:rPr>
              <a:t>ортезирование</a:t>
            </a:r>
            <a:r>
              <a:rPr lang="ru-RU" b="1" dirty="0">
                <a:solidFill>
                  <a:prstClr val="black"/>
                </a:solidFill>
              </a:rPr>
              <a:t>, санаторно-курортное лечение;</a:t>
            </a:r>
          </a:p>
          <a:p>
            <a:endParaRPr lang="ru-RU" dirty="0">
              <a:solidFill>
                <a:prstClr val="black"/>
              </a:solidFill>
            </a:endParaRPr>
          </a:p>
          <a:p>
            <a:r>
              <a:rPr lang="ru-RU" b="1" dirty="0">
                <a:solidFill>
                  <a:prstClr val="black"/>
                </a:solidFill>
              </a:rPr>
              <a:t>профессиональную ориентацию, общее и профессиональное образование, профессиональное обучение, содействие в трудоустройстве (в том числе на специальных рабочих местах), производственную адаптацию;</a:t>
            </a:r>
          </a:p>
          <a:p>
            <a:endParaRPr lang="ru-R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>
                <a:solidFill>
                  <a:prstClr val="black"/>
                </a:solidFill>
              </a:rPr>
              <a:t>социально-средовую, социально-педагогическую, социально-психологическую и социокультурную реабилитацию, социально-бытовую адаптацию;</a:t>
            </a:r>
          </a:p>
          <a:p>
            <a:endParaRPr lang="ru-RU" b="1" dirty="0">
              <a:solidFill>
                <a:prstClr val="black"/>
              </a:solidFill>
            </a:endParaRPr>
          </a:p>
          <a:p>
            <a:r>
              <a:rPr lang="ru-RU" b="1" dirty="0">
                <a:solidFill>
                  <a:prstClr val="black"/>
                </a:solidFill>
              </a:rPr>
              <a:t>физкультурно-оздоровительные мероприятия, спорт.</a:t>
            </a:r>
            <a:endParaRPr lang="el-GR" b="1" dirty="0">
              <a:solidFill>
                <a:prstClr val="black"/>
              </a:solidFill>
            </a:endParaRPr>
          </a:p>
          <a:p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7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Autofit/>
          </a:bodyPr>
          <a:lstStyle/>
          <a:p>
            <a:br>
              <a:rPr lang="ru-RU" sz="2400" b="1" dirty="0"/>
            </a:br>
            <a:r>
              <a:rPr lang="ru-RU" sz="2400" b="1" dirty="0"/>
              <a:t>Основные направления реабилитации и абилитации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00694" y="5572140"/>
            <a:ext cx="3233109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prstClr val="black"/>
                </a:solidFill>
                <a:hlinkClick r:id="rId2"/>
              </a:rPr>
              <a:t>Федеральный закон от 24.11.1995 № 181-ФЗ «О социальной защите инвалидов в Российской Федерации», статья 9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3504" y="5357826"/>
            <a:ext cx="1514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46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1703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47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500042"/>
            <a:ext cx="8215370" cy="50006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Общая часть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1142984"/>
            <a:ext cx="8215370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Мероприятия по основным направлениям реабилитации и </a:t>
            </a:r>
            <a:r>
              <a:rPr lang="ru-RU" dirty="0" err="1">
                <a:solidFill>
                  <a:prstClr val="black"/>
                </a:solidFill>
              </a:rPr>
              <a:t>абилитации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1214414" y="1643050"/>
            <a:ext cx="357190" cy="35719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3357554" y="1643050"/>
            <a:ext cx="357190" cy="35719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5286380" y="1643050"/>
            <a:ext cx="357190" cy="35719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7429520" y="1643050"/>
            <a:ext cx="357190" cy="35719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2143116"/>
            <a:ext cx="1928826" cy="7858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медицинская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571736" y="2143116"/>
            <a:ext cx="1928826" cy="7858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prstClr val="black"/>
                </a:solidFill>
              </a:rPr>
              <a:t>профессио-нальная</a:t>
            </a:r>
            <a:r>
              <a:rPr lang="ru-RU" dirty="0">
                <a:solidFill>
                  <a:prstClr val="black"/>
                </a:solidFill>
              </a:rPr>
              <a:t> и педагогическая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643438" y="2143116"/>
            <a:ext cx="1928826" cy="7858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социальная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715140" y="2143116"/>
            <a:ext cx="1928826" cy="7858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физ. культура и спорт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28596" y="3071810"/>
            <a:ext cx="8215370" cy="4286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prstClr val="black"/>
                </a:solidFill>
              </a:rPr>
              <a:t>ТСР</a:t>
            </a:r>
            <a:r>
              <a:rPr lang="ru-RU" dirty="0">
                <a:solidFill>
                  <a:prstClr val="black"/>
                </a:solidFill>
              </a:rPr>
              <a:t> и услуги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28596" y="4929198"/>
            <a:ext cx="8215370" cy="4286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показания для приобретения автотранспорта (для компенсации </a:t>
            </a:r>
            <a:r>
              <a:rPr lang="ru-RU" dirty="0" err="1">
                <a:solidFill>
                  <a:prstClr val="black"/>
                </a:solidFill>
              </a:rPr>
              <a:t>ОСАГО</a:t>
            </a:r>
            <a:r>
              <a:rPr lang="ru-RU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28596" y="5500702"/>
            <a:ext cx="8215370" cy="4286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виды помощи в преодолении барьеров</a:t>
            </a:r>
          </a:p>
        </p:txBody>
      </p:sp>
      <p:sp>
        <p:nvSpPr>
          <p:cNvPr id="28" name="Стрелка вниз 27"/>
          <p:cNvSpPr/>
          <p:nvPr/>
        </p:nvSpPr>
        <p:spPr>
          <a:xfrm>
            <a:off x="1214414" y="3500438"/>
            <a:ext cx="357190" cy="357190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9" name="Стрелка вниз 28"/>
          <p:cNvSpPr/>
          <p:nvPr/>
        </p:nvSpPr>
        <p:spPr>
          <a:xfrm>
            <a:off x="3357554" y="3500438"/>
            <a:ext cx="357190" cy="357190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0" name="Стрелка вниз 29"/>
          <p:cNvSpPr/>
          <p:nvPr/>
        </p:nvSpPr>
        <p:spPr>
          <a:xfrm>
            <a:off x="5286380" y="3500438"/>
            <a:ext cx="357190" cy="357190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1" name="Стрелка вниз 30"/>
          <p:cNvSpPr/>
          <p:nvPr/>
        </p:nvSpPr>
        <p:spPr>
          <a:xfrm>
            <a:off x="7429520" y="3500438"/>
            <a:ext cx="357190" cy="357190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28596" y="4000504"/>
            <a:ext cx="1928826" cy="7858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за счет средств федерального бюджета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571736" y="4000504"/>
            <a:ext cx="1928826" cy="7858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за счет средств бюджета региона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4643438" y="4000504"/>
            <a:ext cx="1928826" cy="7858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за счет иных средств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6715140" y="4000504"/>
            <a:ext cx="1928826" cy="7858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за счет средств мат. капитала (дети-инвалиды)</a:t>
            </a:r>
          </a:p>
        </p:txBody>
      </p:sp>
    </p:spTree>
    <p:extLst>
      <p:ext uri="{BB962C8B-B14F-4D97-AF65-F5344CB8AC3E}">
        <p14:creationId xmlns:p14="http://schemas.microsoft.com/office/powerpoint/2010/main" val="37610721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910454"/>
          </a:xfrm>
        </p:spPr>
        <p:txBody>
          <a:bodyPr>
            <a:noAutofit/>
          </a:bodyPr>
          <a:lstStyle/>
          <a:p>
            <a:r>
              <a:rPr lang="ru-RU" sz="2000" b="1" dirty="0"/>
              <a:t>Проблемы комплексного подхода к реабилитации и  реабилитации и абилитации инвалидов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206516" y="2056980"/>
            <a:ext cx="1584176" cy="144016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prstClr val="white"/>
                </a:solidFill>
              </a:rPr>
              <a:t>Социальная реабилитация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60692" y="1166093"/>
            <a:ext cx="1584176" cy="14401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prstClr val="white"/>
                </a:solidFill>
              </a:rPr>
              <a:t>Медицинская реабилитация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36080" y="2084414"/>
            <a:ext cx="1584176" cy="144016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solidFill>
                  <a:prstClr val="white"/>
                </a:solidFill>
              </a:rPr>
              <a:t>Профессио-нальная</a:t>
            </a:r>
            <a:r>
              <a:rPr lang="ru-RU" sz="1600" dirty="0">
                <a:solidFill>
                  <a:prstClr val="white"/>
                </a:solidFill>
              </a:rPr>
              <a:t> реабилитация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14358" y="3662938"/>
            <a:ext cx="1771275" cy="144016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prstClr val="white"/>
                </a:solidFill>
              </a:rPr>
              <a:t>Психолого-педагогическая реабилитация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95253" y="3773421"/>
            <a:ext cx="1584176" cy="1440160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prstClr val="white"/>
                </a:solidFill>
              </a:rPr>
              <a:t>Адаптивная физкультура и спорт</a:t>
            </a:r>
          </a:p>
        </p:txBody>
      </p:sp>
      <p:pic>
        <p:nvPicPr>
          <p:cNvPr id="12" name="Picture 4" descr="Похожее изображени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3723" y="3140157"/>
            <a:ext cx="2126671" cy="1295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трелка вниз 2"/>
          <p:cNvSpPr/>
          <p:nvPr/>
        </p:nvSpPr>
        <p:spPr>
          <a:xfrm rot="17776909">
            <a:off x="2946737" y="3038382"/>
            <a:ext cx="288032" cy="4212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3888923">
            <a:off x="3090420" y="4039013"/>
            <a:ext cx="288032" cy="4212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334309" y="2686097"/>
            <a:ext cx="288032" cy="4212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 rot="2924705">
            <a:off x="5854493" y="2956442"/>
            <a:ext cx="288032" cy="4212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 rot="7249824">
            <a:off x="5870292" y="3993680"/>
            <a:ext cx="288032" cy="4212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82581" y="3064768"/>
            <a:ext cx="58381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30781" y="5277851"/>
            <a:ext cx="8643998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1600" dirty="0">
                <a:solidFill>
                  <a:prstClr val="black"/>
                </a:solidFill>
              </a:rPr>
              <a:t>«Свое» нормативно-правовое регулирование в каждой сфере реабилитации и абилитации </a:t>
            </a:r>
          </a:p>
          <a:p>
            <a:pPr marL="342900" indent="-342900">
              <a:buFontTx/>
              <a:buAutoNum type="arabicPeriod"/>
            </a:pPr>
            <a:r>
              <a:rPr lang="ru-RU" sz="1600" dirty="0">
                <a:solidFill>
                  <a:prstClr val="black"/>
                </a:solidFill>
              </a:rPr>
              <a:t>Отсутствие единых подходов и методологии</a:t>
            </a:r>
          </a:p>
          <a:p>
            <a:pPr marL="342900" indent="-342900">
              <a:buFontTx/>
              <a:buAutoNum type="arabicPeriod"/>
            </a:pPr>
            <a:r>
              <a:rPr lang="ru-RU" sz="1600" dirty="0">
                <a:solidFill>
                  <a:prstClr val="black"/>
                </a:solidFill>
              </a:rPr>
              <a:t>Отсутствие единой модели комплексной реабилитации и абилитации инвалидов</a:t>
            </a:r>
          </a:p>
          <a:p>
            <a:pPr marL="342900" indent="-342900">
              <a:buFontTx/>
              <a:buAutoNum type="arabicPeriod"/>
            </a:pPr>
            <a:r>
              <a:rPr lang="ru-RU" sz="1600" dirty="0">
                <a:solidFill>
                  <a:prstClr val="black"/>
                </a:solidFill>
              </a:rPr>
              <a:t>Отсутствие координирующего органа в субъекте РФ, координирующего эту деятельность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69405" y="3957113"/>
            <a:ext cx="10719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ИПРА</a:t>
            </a: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48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3042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b="1" dirty="0">
                <a:solidFill>
                  <a:schemeClr val="bg1"/>
                </a:solidFill>
                <a:hlinkClick r:id="rId2"/>
              </a:rPr>
              <a:t>Приказ Минтруда России от 28.12.2017 № </a:t>
            </a:r>
            <a:r>
              <a:rPr lang="ru-RU" sz="2000" b="1" dirty="0" err="1">
                <a:solidFill>
                  <a:schemeClr val="bg1"/>
                </a:solidFill>
                <a:hlinkClick r:id="rId2"/>
              </a:rPr>
              <a:t>888н</a:t>
            </a:r>
            <a:r>
              <a:rPr lang="ru-RU" sz="2000" b="1" dirty="0">
                <a:solidFill>
                  <a:schemeClr val="bg1"/>
                </a:solidFill>
                <a:hlinkClick r:id="rId2"/>
              </a:rPr>
              <a:t> «Об утверждении перечня показаний и противопоказаний для обеспечения инвалидов техническими средствами реабилитации»</a:t>
            </a:r>
            <a:br>
              <a:rPr lang="ru-RU" sz="2000" b="1" dirty="0">
                <a:solidFill>
                  <a:schemeClr val="bg1"/>
                </a:solidFill>
                <a:hlinkClick r:id="rId2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6727" y="1412776"/>
            <a:ext cx="8010546" cy="4220268"/>
          </a:xfrm>
          <a:prstGeom prst="rect">
            <a:avLst/>
          </a:prstGeom>
          <a:noFill/>
          <a:ln w="9525">
            <a:solidFill>
              <a:schemeClr val="accent1">
                <a:shade val="50000"/>
                <a:shade val="75000"/>
                <a:lumMod val="8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2" name="Прямоугольник 1"/>
          <p:cNvSpPr/>
          <p:nvPr/>
        </p:nvSpPr>
        <p:spPr>
          <a:xfrm>
            <a:off x="755576" y="5782111"/>
            <a:ext cx="115212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prstClr val="black"/>
                </a:solidFill>
              </a:rPr>
              <a:t>Пункт Федерального перечня</a:t>
            </a:r>
          </a:p>
        </p:txBody>
      </p:sp>
      <p:sp>
        <p:nvSpPr>
          <p:cNvPr id="3" name="Стрелка вверх 2"/>
          <p:cNvSpPr/>
          <p:nvPr/>
        </p:nvSpPr>
        <p:spPr>
          <a:xfrm>
            <a:off x="1187624" y="5373216"/>
            <a:ext cx="288032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55941" y="5779755"/>
            <a:ext cx="185312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prstClr val="black"/>
                </a:solidFill>
              </a:rPr>
              <a:t>Вид и наименования ТСР, их номера</a:t>
            </a:r>
          </a:p>
        </p:txBody>
      </p:sp>
      <p:sp>
        <p:nvSpPr>
          <p:cNvPr id="9" name="Стрелка вверх 8"/>
          <p:cNvSpPr/>
          <p:nvPr/>
        </p:nvSpPr>
        <p:spPr>
          <a:xfrm>
            <a:off x="2853348" y="5386485"/>
            <a:ext cx="288032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78613" y="5779755"/>
            <a:ext cx="185312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prstClr val="black"/>
                </a:solidFill>
              </a:rPr>
              <a:t>Медицинские показания</a:t>
            </a:r>
          </a:p>
        </p:txBody>
      </p:sp>
      <p:sp>
        <p:nvSpPr>
          <p:cNvPr id="11" name="Стрелка вверх 10"/>
          <p:cNvSpPr/>
          <p:nvPr/>
        </p:nvSpPr>
        <p:spPr>
          <a:xfrm>
            <a:off x="5061161" y="5373216"/>
            <a:ext cx="288032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77125" y="5771388"/>
            <a:ext cx="185312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prstClr val="black"/>
                </a:solidFill>
              </a:rPr>
              <a:t>Медицинские противопоказания </a:t>
            </a:r>
          </a:p>
        </p:txBody>
      </p:sp>
      <p:sp>
        <p:nvSpPr>
          <p:cNvPr id="13" name="Стрелка вверх 12"/>
          <p:cNvSpPr/>
          <p:nvPr/>
        </p:nvSpPr>
        <p:spPr>
          <a:xfrm>
            <a:off x="7259673" y="5388484"/>
            <a:ext cx="288032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763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695" y="476672"/>
            <a:ext cx="8229600" cy="858424"/>
          </a:xfrm>
        </p:spPr>
        <p:txBody>
          <a:bodyPr>
            <a:noAutofit/>
          </a:bodyPr>
          <a:lstStyle/>
          <a:p>
            <a:br>
              <a:rPr lang="ru-RU" sz="2400" b="1" dirty="0"/>
            </a:br>
            <a:r>
              <a:rPr lang="ru-RU" sz="2400" b="1" dirty="0"/>
              <a:t>Органы и организации, направляющие граждан на МСЭ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43546994"/>
              </p:ext>
            </p:extLst>
          </p:nvPr>
        </p:nvGraphicFramePr>
        <p:xfrm>
          <a:off x="251520" y="1340768"/>
          <a:ext cx="576064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трелка вправо 5"/>
          <p:cNvSpPr/>
          <p:nvPr/>
        </p:nvSpPr>
        <p:spPr>
          <a:xfrm>
            <a:off x="6228184" y="1556792"/>
            <a:ext cx="864096" cy="36724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 descr="ÐÐ°ÑÑÐ¸Ð½ÐºÐ¸ Ð¿Ð¾ Ð·Ð°Ð¿ÑÐ¾ÑÑ ÑÐ± Ð¼ÑÑ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4288" y="2636912"/>
            <a:ext cx="1543028" cy="151216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534794" y="5414959"/>
            <a:ext cx="2088231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hlinkClick r:id="rId8"/>
              </a:rPr>
              <a:t>Постановление Правительства Российской Федерации от 20.02.2006 № 95 «</a:t>
            </a:r>
            <a:r>
              <a:rPr lang="ru-RU" sz="1200" b="1" dirty="0"/>
              <a:t>О порядке и условиях признания лица инвалидом», </a:t>
            </a:r>
            <a:r>
              <a:rPr lang="ru-RU" sz="1200" b="1" dirty="0" err="1"/>
              <a:t>пп</a:t>
            </a:r>
            <a:r>
              <a:rPr lang="ru-RU" sz="1200" b="1" dirty="0"/>
              <a:t>. 15, 17, 19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47224" y="5414959"/>
            <a:ext cx="3875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59218376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b="1" dirty="0">
                <a:solidFill>
                  <a:schemeClr val="accent2"/>
                </a:solidFill>
                <a:hlinkClick r:id="rId2"/>
              </a:rPr>
              <a:t>ПРАВИТЕЛЬСТВО РОССИЙСКОЙ ФЕДЕРАЦИИ</a:t>
            </a:r>
            <a:br>
              <a:rPr lang="ru-RU" sz="2000" b="1" dirty="0">
                <a:solidFill>
                  <a:schemeClr val="accent2"/>
                </a:solidFill>
                <a:hlinkClick r:id="rId2"/>
              </a:rPr>
            </a:br>
            <a:r>
              <a:rPr lang="ru-RU" sz="2000" b="1" dirty="0">
                <a:solidFill>
                  <a:schemeClr val="accent2"/>
                </a:solidFill>
                <a:hlinkClick r:id="rId2"/>
              </a:rPr>
              <a:t>РАСПОРЯЖЕНИЕ</a:t>
            </a:r>
            <a:br>
              <a:rPr lang="ru-RU" sz="2000" b="1" dirty="0">
                <a:solidFill>
                  <a:schemeClr val="accent2"/>
                </a:solidFill>
                <a:hlinkClick r:id="rId2"/>
              </a:rPr>
            </a:br>
            <a:r>
              <a:rPr lang="ru-RU" sz="2000" b="1" dirty="0">
                <a:solidFill>
                  <a:schemeClr val="accent2"/>
                </a:solidFill>
                <a:hlinkClick r:id="rId2"/>
              </a:rPr>
              <a:t>от 30 декабря 2005 г. N 2347-р</a:t>
            </a:r>
            <a:endParaRPr lang="ru-RU" sz="2000" dirty="0">
              <a:solidFill>
                <a:schemeClr val="accent2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751732-1A0C-40E3-9BAF-C7FB08ADA61E}"/>
              </a:ext>
            </a:extLst>
          </p:cNvPr>
          <p:cNvSpPr txBox="1"/>
          <p:nvPr/>
        </p:nvSpPr>
        <p:spPr>
          <a:xfrm>
            <a:off x="323528" y="1591056"/>
            <a:ext cx="8568951" cy="5232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ФЕДЕРАЛЬНЫЙ ПЕРЕЧЕНЬ РЕАБИЛИТАЦИОННЫХ МЕРОПРИЯТИЙ, ТЕХНИЧЕСКИХ СРЕДСТВ РЕАБИЛИТАЦИИ И УСЛУГ, ПРЕДОСТАВЛЯЕМЫХ ИНВАЛИДУ</a:t>
            </a:r>
          </a:p>
          <a:p>
            <a:r>
              <a:rPr lang="ru-RU" dirty="0"/>
              <a:t>Реабилитационные мероприятия</a:t>
            </a:r>
          </a:p>
          <a:p>
            <a:r>
              <a:rPr lang="ru-RU" sz="1400" dirty="0"/>
              <a:t>1. Восстановительная терапия (включая лекарственное обеспечение при лечении заболевания, ставшего причиной инвалидности).</a:t>
            </a:r>
          </a:p>
          <a:p>
            <a:endParaRPr lang="ru-RU" sz="1400" dirty="0"/>
          </a:p>
          <a:p>
            <a:r>
              <a:rPr lang="ru-RU" sz="1400" dirty="0"/>
              <a:t>2. Реконструктивная хирургия (включая лекарственное обеспечение при лечении заболевания, ставшего причиной инвалидности).</a:t>
            </a:r>
          </a:p>
          <a:p>
            <a:endParaRPr lang="ru-RU" sz="1400" dirty="0"/>
          </a:p>
          <a:p>
            <a:r>
              <a:rPr lang="ru-RU" sz="1400" dirty="0"/>
              <a:t>3. Санаторно-курортное лечение, предоставляемое при оказании государственной социальной помощи в виде набора социальных услуг. </a:t>
            </a:r>
          </a:p>
          <a:p>
            <a:r>
              <a:rPr lang="ru-RU" sz="1400" dirty="0"/>
              <a:t>4. Протезирование и </a:t>
            </a:r>
            <a:r>
              <a:rPr lang="ru-RU" sz="1400" dirty="0" err="1"/>
              <a:t>ортезирование</a:t>
            </a:r>
            <a:r>
              <a:rPr lang="ru-RU" sz="1400" dirty="0"/>
              <a:t>, предоставление слуховых аппаратов.</a:t>
            </a:r>
          </a:p>
          <a:p>
            <a:endParaRPr lang="ru-RU" sz="1400" dirty="0"/>
          </a:p>
          <a:p>
            <a:r>
              <a:rPr lang="ru-RU" sz="1400" dirty="0"/>
              <a:t>5. Обеспечение профессиональной ориентации инвалидов (профессиональное обучение, переобучение, повышение квалификации).</a:t>
            </a:r>
          </a:p>
          <a:p>
            <a:endParaRPr lang="ru-RU" sz="1400" dirty="0"/>
          </a:p>
          <a:p>
            <a:r>
              <a:rPr lang="ru-RU" sz="1400" b="1" dirty="0"/>
              <a:t>Технические средства реабилитации</a:t>
            </a:r>
            <a:endParaRPr lang="ru-RU" sz="1400" dirty="0"/>
          </a:p>
          <a:p>
            <a:r>
              <a:rPr lang="ru-RU" sz="1400" dirty="0"/>
              <a:t>6. Трости опорные и тактильные, костыли, опоры, поручни.</a:t>
            </a:r>
          </a:p>
          <a:p>
            <a:endParaRPr lang="ru-RU" sz="1400" dirty="0"/>
          </a:p>
          <a:p>
            <a:r>
              <a:rPr lang="ru-RU" sz="1400" dirty="0"/>
              <a:t>7. Кресла-коляски с ручным приводом (комнатные, прогулочные, активного типа), с электроприводом и аккумуляторные батареи к ним, малогабаритные. </a:t>
            </a:r>
          </a:p>
          <a:p>
            <a:r>
              <a:rPr lang="ru-RU" sz="1400" dirty="0"/>
              <a:t>8. Протезы и </a:t>
            </a:r>
            <a:r>
              <a:rPr lang="ru-RU" sz="1400" dirty="0" err="1"/>
              <a:t>ортезы</a:t>
            </a:r>
            <a:r>
              <a:rPr lang="ru-RU" sz="1400" dirty="0"/>
              <a:t>. </a:t>
            </a:r>
          </a:p>
          <a:p>
            <a:r>
              <a:rPr lang="ru-RU" sz="1400" dirty="0"/>
              <a:t>9. Ортопедическая обувь….</a:t>
            </a:r>
          </a:p>
        </p:txBody>
      </p:sp>
    </p:spTree>
    <p:extLst>
      <p:ext uri="{BB962C8B-B14F-4D97-AF65-F5344CB8AC3E}">
        <p14:creationId xmlns:p14="http://schemas.microsoft.com/office/powerpoint/2010/main" val="21581657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50508"/>
            <a:ext cx="8280407" cy="16223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dirty="0">
                <a:solidFill>
                  <a:schemeClr val="accent2"/>
                </a:solidFill>
                <a:hlinkClick r:id="rId2"/>
              </a:rPr>
              <a:t>ПРИКАЗ</a:t>
            </a:r>
            <a:br>
              <a:rPr lang="ru-RU" sz="2000" dirty="0">
                <a:solidFill>
                  <a:schemeClr val="bg1"/>
                </a:solidFill>
                <a:hlinkClick r:id="rId2"/>
              </a:rPr>
            </a:br>
            <a:r>
              <a:rPr lang="ru-RU" sz="2000" dirty="0">
                <a:solidFill>
                  <a:schemeClr val="accent2"/>
                </a:solidFill>
                <a:hlinkClick r:id="rId2"/>
              </a:rPr>
              <a:t>от 5 марта 2021 г. N 107н</a:t>
            </a:r>
            <a:br>
              <a:rPr lang="ru-RU" sz="2000" dirty="0">
                <a:solidFill>
                  <a:schemeClr val="accent2"/>
                </a:solidFill>
              </a:rPr>
            </a:br>
            <a:r>
              <a:rPr lang="ru-RU" sz="2000" dirty="0">
                <a:solidFill>
                  <a:schemeClr val="accent2"/>
                </a:solidFill>
              </a:rPr>
              <a:t>ОБ УТВЕРЖДЕНИИ СРОКОВ ПОЛЬЗОВАНИЯ ТЕХНИЧЕСКИМИ СРЕДСТВАМИ РЕАБИЛИТАЦИИ, ПРОТЕЗАМИ И ПРОТЕЗНО-ОРТОПЕДИЧЕСКИМИ ИЗДЕЛИЯМИ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216BCE2A-0727-4E03-978E-BB836920F9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72815"/>
            <a:ext cx="7416824" cy="504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1962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ПРИКАЗ</a:t>
            </a:r>
            <a:b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</a:b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от 28 сентября 2020 г. N 1029н</a:t>
            </a:r>
            <a:b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</a:b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ОБ УТВЕРЖДЕНИИ ПЕРЕЧНЕЙ МЕДИЦИНСКИХ ПОКАЗАНИЙ И ПРОТИВОПОКАЗАНИЙ ДЛЯ САНАТОРНО-КУРОРТНОГО ЛЕЧЕНИЯ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B3E20FB-8196-4899-BA09-CB70A13D38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436" y="1923288"/>
            <a:ext cx="5977128" cy="301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62303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ПРИКАЗ</a:t>
            </a:r>
            <a:b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</a:b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от 28 сентября 2020 г. N 1029н</a:t>
            </a:r>
            <a:b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</a:b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ОБ УТВЕРЖДЕНИИ ПЕРЕЧНЕЙ МЕДИЦИНСКИХ ПОКАЗАНИЙ И ПРОТИВОПОКАЗАНИЙ ДЛЯ САНАТОРНО-КУРОРТНОГО ЛЕЧЕНИЯ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5FC04B-EEF6-4459-940C-8BCC825852F1}"/>
              </a:ext>
            </a:extLst>
          </p:cNvPr>
          <p:cNvSpPr txBox="1"/>
          <p:nvPr/>
        </p:nvSpPr>
        <p:spPr>
          <a:xfrm>
            <a:off x="539552" y="1772816"/>
            <a:ext cx="82296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1. Заболевания в острой и подострой стадии, в том числе острые инфекционные заболевания до окончания периода изоляции.</a:t>
            </a:r>
          </a:p>
          <a:p>
            <a:r>
              <a:rPr lang="ru-RU" dirty="0"/>
              <a:t>2. Заболевания, передающиеся половым путем.</a:t>
            </a:r>
          </a:p>
          <a:p>
            <a:r>
              <a:rPr lang="ru-RU" dirty="0"/>
              <a:t>3. Хронические заболевания в стадии обострения.</a:t>
            </a:r>
          </a:p>
          <a:p>
            <a:r>
              <a:rPr lang="ru-RU" dirty="0"/>
              <a:t>4. </a:t>
            </a:r>
            <a:r>
              <a:rPr lang="ru-RU" dirty="0" err="1"/>
              <a:t>Бактерионосительство</a:t>
            </a:r>
            <a:r>
              <a:rPr lang="ru-RU" dirty="0"/>
              <a:t> инфекционных заболеваний.</a:t>
            </a:r>
          </a:p>
          <a:p>
            <a:r>
              <a:rPr lang="ru-RU" dirty="0"/>
              <a:t>5. Заразные болезни глаз и кожи.</a:t>
            </a:r>
          </a:p>
          <a:p>
            <a:r>
              <a:rPr lang="ru-RU" dirty="0"/>
              <a:t>6. Паразитарные заболевания.</a:t>
            </a:r>
          </a:p>
          <a:p>
            <a:r>
              <a:rPr lang="ru-RU" dirty="0"/>
              <a:t>7. Заболевания, сопровождающиеся стойким болевым синдромом, требующим постоянного приема наркотических средств и психотропных веществ, включенных в списки I и II Перечня наркотических средств, психотропных веществ и их прекурсоров, подлежащих контролю в Российской Федерации , зарегистрированных в качестве лекарственных препаратов.</a:t>
            </a:r>
          </a:p>
          <a:p>
            <a:r>
              <a:rPr lang="ru-RU" dirty="0"/>
              <a:t>8. Туберкулез любой локализации в активной стадии (для санаторно-курортных организаций нетуберкулезного профиля).</a:t>
            </a:r>
          </a:p>
          <a:p>
            <a:r>
              <a:rPr lang="ru-RU" dirty="0"/>
              <a:t>9. Новообразования неуточненного характера (при отсутствии письменного подтверждения в медицинской документации пациента о том, что пациент (законный представитель пациента) предупрежден о возможных рисках, связанных с осложнениями заболевания в связи с санаторно-курортным лечением).</a:t>
            </a:r>
          </a:p>
        </p:txBody>
      </p:sp>
    </p:spTree>
    <p:extLst>
      <p:ext uri="{BB962C8B-B14F-4D97-AF65-F5344CB8AC3E}">
        <p14:creationId xmlns:p14="http://schemas.microsoft.com/office/powerpoint/2010/main" val="360315332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ПРИКАЗ</a:t>
            </a:r>
            <a:b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</a:b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от 28 сентября 2020 г. N 1029н</a:t>
            </a:r>
            <a:b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</a:b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ОБ УТВЕРЖДЕНИИ ПЕРЕЧНЕЙ МЕДИЦИНСКИХ ПОКАЗАНИЙ И ПРОТИВОПОКАЗАНИЙ ДЛЯ САНАТОРНО-КУРОРТНОГО ЛЕЧЕНИЯ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5FC04B-EEF6-4459-940C-8BCC825852F1}"/>
              </a:ext>
            </a:extLst>
          </p:cNvPr>
          <p:cNvSpPr txBox="1"/>
          <p:nvPr/>
        </p:nvSpPr>
        <p:spPr>
          <a:xfrm>
            <a:off x="611560" y="1591056"/>
            <a:ext cx="807524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9. Новообразования неуточненного характера (при отсутствии письменного подтверждения в медицинской документации пациента о том, что пациент (законный представитель пациента) предупрежден о возможных рисках, связанных с осложнениями заболевания в связи с санаторно-курортным лечением).</a:t>
            </a:r>
          </a:p>
          <a:p>
            <a:r>
              <a:rPr lang="ru-RU" dirty="0"/>
              <a:t>10. Злокачественные новообразования, требующие противоопухолевого лечения, в том числе проведения химиотерапии.</a:t>
            </a:r>
          </a:p>
          <a:p>
            <a:r>
              <a:rPr lang="ru-RU" dirty="0"/>
              <a:t>11. Эпилепсия с текущими приступами, в том числе резистентная к проводимому лечению.</a:t>
            </a:r>
          </a:p>
          <a:p>
            <a:r>
              <a:rPr lang="ru-RU" dirty="0"/>
              <a:t>12. Эпилепсия с ремиссией менее 6 месяцев (для санаторно-курортных организаций не психоневрологического профиля).</a:t>
            </a:r>
          </a:p>
          <a:p>
            <a:r>
              <a:rPr lang="ru-RU" dirty="0"/>
              <a:t>13. Психические расстройства и расстройства поведения в состоянии обострения или нестойкой ремиссии, в том числе представляющие опасность для пациента и окружающих.</a:t>
            </a:r>
          </a:p>
          <a:p>
            <a:r>
              <a:rPr lang="ru-RU" dirty="0"/>
              <a:t>14. Психические расстройства и расстройства поведения, вызванные употреблением психоактивных веществ.</a:t>
            </a:r>
          </a:p>
          <a:p>
            <a:r>
              <a:rPr lang="ru-RU" dirty="0"/>
              <a:t>15. Кахексия любого происхождения.</a:t>
            </a:r>
          </a:p>
          <a:p>
            <a:r>
              <a:rPr lang="ru-RU" dirty="0"/>
              <a:t>16. Неизлечимые прогрессирующие заболевания и состояния, требующие оказания паллиативной медицинской помощи.</a:t>
            </a:r>
          </a:p>
        </p:txBody>
      </p:sp>
    </p:spTree>
    <p:extLst>
      <p:ext uri="{BB962C8B-B14F-4D97-AF65-F5344CB8AC3E}">
        <p14:creationId xmlns:p14="http://schemas.microsoft.com/office/powerpoint/2010/main" val="74617021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b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Перечень курортов России с обоснованием их уникальности по природным лечебным факторам. Методические указания</a:t>
            </a:r>
            <a:b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</a:b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(утв. Минздравом РФ 22.12.99 N 99/228)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CE4FFF-4EA6-420D-A638-FE6ED4FA459B}"/>
              </a:ext>
            </a:extLst>
          </p:cNvPr>
          <p:cNvSpPr txBox="1"/>
          <p:nvPr/>
        </p:nvSpPr>
        <p:spPr>
          <a:xfrm>
            <a:off x="611560" y="1844823"/>
            <a:ext cx="80752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effectLst/>
                <a:hlinkClick r:id="rId2"/>
              </a:rPr>
              <a:t>4. КЛИМАТИЧЕСКИЕ КУРОРТЫ РОССИИ</a:t>
            </a:r>
            <a:endParaRPr lang="ru-RU" b="1" dirty="0">
              <a:effectLst/>
            </a:endParaRPr>
          </a:p>
          <a:p>
            <a:r>
              <a:rPr lang="ru-RU" dirty="0"/>
              <a:t>Климатическими называются курорты, где в качестве основного лечебно-профилактического фактора используется климат. Ландшафтно-климатические условия местности в различных сочетаниях используются для лечения хронических заболеваний - дыхательной, сердечно-сосудистой, нервной систем, болезней крови, почек, суставов, обмена веществ, кожных заболеваний. Климатические курорты делятся на приморские и континентальные. Континентальные - на равнинные и горные.</a:t>
            </a:r>
          </a:p>
        </p:txBody>
      </p:sp>
    </p:spTree>
    <p:extLst>
      <p:ext uri="{BB962C8B-B14F-4D97-AF65-F5344CB8AC3E}">
        <p14:creationId xmlns:p14="http://schemas.microsoft.com/office/powerpoint/2010/main" val="13338519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b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Перечень курортов России с обоснованием их уникальности по природным лечебным факторам. Методические указания</a:t>
            </a:r>
            <a:b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</a:b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(утв. Минздравом РФ 22.12.99 N 99/228)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CE4FFF-4EA6-420D-A638-FE6ED4FA459B}"/>
              </a:ext>
            </a:extLst>
          </p:cNvPr>
          <p:cNvSpPr txBox="1"/>
          <p:nvPr/>
        </p:nvSpPr>
        <p:spPr>
          <a:xfrm>
            <a:off x="611560" y="1844823"/>
            <a:ext cx="80752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effectLst/>
                <a:hlinkClick r:id="rId2"/>
              </a:rPr>
              <a:t>4. КЛИМАТИЧЕСКИЕ КУРОРТЫ РОССИИ</a:t>
            </a:r>
            <a:endParaRPr lang="ru-RU" b="1" dirty="0">
              <a:effectLst/>
            </a:endParaRPr>
          </a:p>
          <a:p>
            <a:r>
              <a:rPr lang="ru-RU" dirty="0"/>
              <a:t>Климатическими называются курорты, где в качестве основного лечебно-профилактического фактора используется климат. Ландшафтно-климатические условия местности в различных сочетаниях используются для лечения хронических заболеваний - дыхательной, сердечно-сосудистой, нервной систем, болезней крови, почек, суставов, обмена веществ, кожных заболеваний. Климатические курорты делятся на приморские и континентальные. Континентальные - на равнинные и горные.</a:t>
            </a:r>
          </a:p>
        </p:txBody>
      </p:sp>
    </p:spTree>
    <p:extLst>
      <p:ext uri="{BB962C8B-B14F-4D97-AF65-F5344CB8AC3E}">
        <p14:creationId xmlns:p14="http://schemas.microsoft.com/office/powerpoint/2010/main" val="208233776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59678" y="3164592"/>
            <a:ext cx="8024646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/>
              <a:t>СПАСИБО ЗА ВНИМАНИЕ!</a:t>
            </a:r>
          </a:p>
          <a:p>
            <a:pPr marL="0" indent="0" algn="ctr">
              <a:buNone/>
            </a:pPr>
            <a:endParaRPr lang="ru-RU" sz="4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839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9532" y="243512"/>
            <a:ext cx="8424936" cy="63709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lang="ru-RU" sz="2400" b="1" dirty="0"/>
              <a:t>Медицинская организация</a:t>
            </a:r>
            <a:r>
              <a:rPr lang="ru-RU" sz="2400" dirty="0"/>
              <a:t> направляет гражданина на медико-социальную экспертизу </a:t>
            </a:r>
            <a:r>
              <a:rPr lang="ru-RU" sz="2400" b="1" dirty="0"/>
              <a:t>после проведения </a:t>
            </a:r>
            <a:r>
              <a:rPr lang="ru-RU" sz="2400" dirty="0"/>
              <a:t>необходимых диагностических, лечебных и реабилитационных или </a:t>
            </a:r>
            <a:r>
              <a:rPr lang="ru-RU" sz="2400" dirty="0" err="1"/>
              <a:t>абилитационных</a:t>
            </a:r>
            <a:r>
              <a:rPr lang="ru-RU" sz="2400" dirty="0"/>
              <a:t> мероприятий при наличии данных, подтверждающих стойкое нарушение функций организма, обусловленное заболеваниями, последствиями травм или дефектами.</a:t>
            </a:r>
            <a:r>
              <a:rPr lang="ru-RU" sz="2400" dirty="0">
                <a:solidFill>
                  <a:prstClr val="black"/>
                </a:solidFill>
              </a:rPr>
              <a:t> В </a:t>
            </a:r>
            <a:r>
              <a:rPr lang="ru-RU" sz="2400" b="1" dirty="0">
                <a:solidFill>
                  <a:prstClr val="black"/>
                </a:solidFill>
              </a:rPr>
              <a:t>форме направления на МСЭ медицинской организацией </a:t>
            </a:r>
            <a:r>
              <a:rPr lang="ru-RU" sz="2400" dirty="0">
                <a:solidFill>
                  <a:prstClr val="black"/>
                </a:solidFill>
              </a:rPr>
              <a:t>указываются данные о состоянии здоровья гражданина, отражающие степень нарушения функций органов и систем, состояние компенсаторных возможностей организма, </a:t>
            </a:r>
            <a:r>
              <a:rPr lang="ru-RU" sz="2400" b="1" u="sng" dirty="0">
                <a:solidFill>
                  <a:prstClr val="black"/>
                </a:solidFill>
              </a:rPr>
              <a:t>сведения о результатах медицинских обследований, необходимых для получения клинико-функциональных данных в зависимости от заболевания в целях проведения медико-социальной экспертизы</a:t>
            </a:r>
            <a:r>
              <a:rPr lang="ru-RU" sz="2400" dirty="0">
                <a:solidFill>
                  <a:prstClr val="black"/>
                </a:solidFill>
              </a:rPr>
              <a:t>, а также результаты проведенных реабилитационных или </a:t>
            </a:r>
            <a:r>
              <a:rPr lang="ru-RU" sz="2400" dirty="0" err="1">
                <a:solidFill>
                  <a:prstClr val="black"/>
                </a:solidFill>
              </a:rPr>
              <a:t>абилитационных</a:t>
            </a:r>
            <a:r>
              <a:rPr lang="ru-RU" sz="2400" dirty="0">
                <a:solidFill>
                  <a:prstClr val="black"/>
                </a:solidFill>
              </a:rPr>
              <a:t> мероприятий.</a:t>
            </a:r>
          </a:p>
          <a:p>
            <a:pPr algn="just"/>
            <a:r>
              <a:rPr lang="ru-RU" sz="2400" dirty="0"/>
              <a:t>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3923927" y="5949280"/>
            <a:ext cx="1161826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8763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1" y="836712"/>
            <a:ext cx="8640960" cy="427809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В случае если медицинская организация, орган, осуществляющий пенсионное обеспечение, либо орган социальной защиты населения </a:t>
            </a:r>
            <a:r>
              <a:rPr lang="ru-RU" sz="3600" dirty="0"/>
              <a:t>отказали</a:t>
            </a:r>
            <a:r>
              <a:rPr lang="ru-RU" sz="2000" dirty="0"/>
              <a:t> гражданину в направлении на медико-социальную экспертизу, ему </a:t>
            </a:r>
            <a:r>
              <a:rPr lang="ru-RU" sz="2000" b="1" dirty="0"/>
              <a:t>выдается справка</a:t>
            </a:r>
            <a:r>
              <a:rPr lang="ru-RU" sz="2000" dirty="0"/>
              <a:t>, </a:t>
            </a:r>
            <a:r>
              <a:rPr lang="ru-RU" sz="2000" b="1" dirty="0"/>
              <a:t>на основании которой гражданин (его </a:t>
            </a:r>
            <a:r>
              <a:rPr lang="ru-RU" sz="2000" b="1" dirty="0">
                <a:hlinkClick r:id="rId2" action="ppaction://hlinkfile"/>
              </a:rPr>
              <a:t>законный</a:t>
            </a:r>
            <a:r>
              <a:rPr lang="ru-RU" sz="2000" b="1" dirty="0"/>
              <a:t> или уполномоченный представитель) имеет право обратиться в бюро</a:t>
            </a:r>
            <a:r>
              <a:rPr lang="ru-RU" sz="2000" dirty="0"/>
              <a:t> </a:t>
            </a:r>
            <a:r>
              <a:rPr lang="ru-RU" sz="3600" u="sng" dirty="0"/>
              <a:t>самостоятельно</a:t>
            </a:r>
            <a:r>
              <a:rPr lang="ru-RU" sz="3600" dirty="0"/>
              <a:t>.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dirty="0"/>
              <a:t>Специалисты бюро проводят осмотр гражданина и по его результатам составляют </a:t>
            </a:r>
            <a:r>
              <a:rPr lang="ru-RU" sz="2000" b="1" u="sng" dirty="0"/>
              <a:t>программу дополнительного обследования гражданина</a:t>
            </a:r>
            <a:r>
              <a:rPr lang="ru-RU" sz="2000" dirty="0"/>
              <a:t> и проведения реабилитационных или </a:t>
            </a:r>
            <a:r>
              <a:rPr lang="ru-RU" sz="2000" dirty="0" err="1"/>
              <a:t>абилитационных</a:t>
            </a:r>
            <a:r>
              <a:rPr lang="ru-RU" sz="2000" dirty="0"/>
              <a:t> мероприятий, после выполнения которой рассматривают вопрос о наличии у него ограничений жизнедеятельности.</a:t>
            </a:r>
            <a:endParaRPr lang="ru-RU" sz="20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804250" y="5157192"/>
            <a:ext cx="2088231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hlinkClick r:id="rId3"/>
              </a:rPr>
              <a:t>Постановление Правительства Российской Федерации от 20.02.2006 № 95 «О порядке и условиях признания лица инвалидом», п. 19</a:t>
            </a:r>
            <a:endParaRPr lang="ru-RU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16680" y="5157192"/>
            <a:ext cx="3875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48207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774933" y="2898266"/>
            <a:ext cx="2083382" cy="144016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МСЭ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2982845" y="1232756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61" y="1028488"/>
            <a:ext cx="2009098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3215737437"/>
              </p:ext>
            </p:extLst>
          </p:nvPr>
        </p:nvGraphicFramePr>
        <p:xfrm>
          <a:off x="3561334" y="404664"/>
          <a:ext cx="3749266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586467" y="1480352"/>
            <a:ext cx="1442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Обращение за направлением</a:t>
            </a:r>
          </a:p>
        </p:txBody>
      </p:sp>
      <p:sp>
        <p:nvSpPr>
          <p:cNvPr id="13" name="Стрелка вправо 12"/>
          <p:cNvSpPr/>
          <p:nvPr/>
        </p:nvSpPr>
        <p:spPr>
          <a:xfrm rot="5400000">
            <a:off x="4585015" y="2409307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989665" y="3308876"/>
            <a:ext cx="2093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Проведение процедуры медико-социальной экспертизы</a:t>
            </a:r>
          </a:p>
        </p:txBody>
      </p:sp>
      <p:sp>
        <p:nvSpPr>
          <p:cNvPr id="17" name="Стрелка вправо 16"/>
          <p:cNvSpPr/>
          <p:nvPr/>
        </p:nvSpPr>
        <p:spPr>
          <a:xfrm rot="7412097">
            <a:off x="3977232" y="4451392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2965688">
            <a:off x="5326400" y="4429227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771437" y="4831001"/>
            <a:ext cx="1867593" cy="94671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Установление инвалидности</a:t>
            </a:r>
          </a:p>
        </p:txBody>
      </p:sp>
      <p:sp>
        <p:nvSpPr>
          <p:cNvPr id="20" name="Стрелка вправо 19"/>
          <p:cNvSpPr/>
          <p:nvPr/>
        </p:nvSpPr>
        <p:spPr>
          <a:xfrm rot="10800000">
            <a:off x="2275229" y="5183757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75555" y="4873190"/>
            <a:ext cx="1867593" cy="94671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Получение необходимых документов</a:t>
            </a:r>
          </a:p>
        </p:txBody>
      </p:sp>
      <p:sp>
        <p:nvSpPr>
          <p:cNvPr id="22" name="Овал 21"/>
          <p:cNvSpPr/>
          <p:nvPr/>
        </p:nvSpPr>
        <p:spPr>
          <a:xfrm>
            <a:off x="4755735" y="4849628"/>
            <a:ext cx="1867593" cy="9467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Отказ в установлении инвалидности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23528" y="2627242"/>
            <a:ext cx="2669275" cy="7694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hlinkClick r:id="rId8"/>
              </a:rPr>
              <a:t>Постановление Правительства Российской Федерации от 20.02.2006 № 95 «О порядке и условиях признания лица инвалидом», часть </a:t>
            </a:r>
            <a:r>
              <a:rPr lang="en-US" sz="1100" b="1" dirty="0">
                <a:hlinkClick r:id="rId8"/>
              </a:rPr>
              <a:t>IV</a:t>
            </a:r>
            <a:r>
              <a:rPr lang="ru-RU" sz="1100" b="1" dirty="0">
                <a:hlinkClick r:id="rId8"/>
              </a:rPr>
              <a:t>, </a:t>
            </a:r>
            <a:r>
              <a:rPr lang="ru-RU" sz="1100" b="1" dirty="0" err="1">
                <a:hlinkClick r:id="rId8"/>
              </a:rPr>
              <a:t>пп</a:t>
            </a:r>
            <a:r>
              <a:rPr lang="ru-RU" sz="1100" b="1" dirty="0">
                <a:hlinkClick r:id="rId8"/>
              </a:rPr>
              <a:t>. 20-37</a:t>
            </a:r>
            <a:endParaRPr lang="ru-RU" sz="11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18549" y="3528405"/>
            <a:ext cx="2669275" cy="11079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hlinkClick r:id="rId9"/>
              </a:rPr>
              <a:t>Приказ Минтруда России от 29.01.2014                       № 59н «Об утверждении Административного регламента по предоставлению государственной услуги по проведению медико-социальной экспертизы»</a:t>
            </a:r>
            <a:endParaRPr lang="ru-RU" sz="1100" b="1" dirty="0"/>
          </a:p>
        </p:txBody>
      </p:sp>
      <p:sp>
        <p:nvSpPr>
          <p:cNvPr id="25" name="Стрелка вправо 24"/>
          <p:cNvSpPr/>
          <p:nvPr/>
        </p:nvSpPr>
        <p:spPr>
          <a:xfrm>
            <a:off x="3211535" y="3488026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7172082" y="4831001"/>
            <a:ext cx="1867593" cy="94671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Обжалование решения </a:t>
            </a:r>
          </a:p>
        </p:txBody>
      </p:sp>
      <p:sp>
        <p:nvSpPr>
          <p:cNvPr id="27" name="Стрелка вправо 26"/>
          <p:cNvSpPr/>
          <p:nvPr/>
        </p:nvSpPr>
        <p:spPr>
          <a:xfrm>
            <a:off x="6681681" y="5202532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485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1" y="332656"/>
            <a:ext cx="8229600" cy="858424"/>
          </a:xfrm>
        </p:spPr>
        <p:txBody>
          <a:bodyPr>
            <a:noAutofit/>
          </a:bodyPr>
          <a:lstStyle/>
          <a:p>
            <a:br>
              <a:rPr lang="ru-RU" sz="2400" b="1" dirty="0"/>
            </a:br>
            <a:r>
              <a:rPr lang="ru-RU" sz="2400" b="1" dirty="0"/>
              <a:t>Документы, предоставляемые МСЭ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1" y="1628800"/>
            <a:ext cx="8391280" cy="31393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457200" indent="-457200" algn="just">
              <a:buAutoNum type="arabicParenR"/>
            </a:pPr>
            <a:r>
              <a:rPr lang="ru-RU" dirty="0"/>
              <a:t>Медицинские организации формируют направление на медико-социальную экспертизу в форме электронного документа в медицинских информационных системах медицинских организаций или государственных информационных системах в сфере здравоохранения субъектов Российской Федерации, а при отсутствии у медицинской организации информационной системы либо доступа к указанным государственным информационным системам - на бумажном носителе.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Гражданин предъявляет документ, удостоверяющий личность гражданина Российской Федерации.</a:t>
            </a:r>
          </a:p>
          <a:p>
            <a:pPr marL="457200" indent="-457200" algn="just">
              <a:buAutoNum type="arabicParenR"/>
            </a:pP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048593" y="5214063"/>
            <a:ext cx="3638208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hlinkClick r:id="rId2" action="ppaction://hlinkfile"/>
              </a:rPr>
              <a:t>Приказ Минтруда России от 29.01.2014 № 59н «Об утверждении Административного регламента по предоставлению государственной услуги по проведению медико-социальной экспертизы», </a:t>
            </a:r>
            <a:endParaRPr lang="ru-RU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61023" y="5129897"/>
            <a:ext cx="3875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8199893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7070</TotalTime>
  <Words>4962</Words>
  <Application>Microsoft Office PowerPoint</Application>
  <PresentationFormat>Экран (4:3)</PresentationFormat>
  <Paragraphs>445</Paragraphs>
  <Slides>57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57</vt:i4>
      </vt:variant>
    </vt:vector>
  </HeadingPairs>
  <TitlesOfParts>
    <vt:vector size="62" baseType="lpstr">
      <vt:lpstr>Calibri</vt:lpstr>
      <vt:lpstr>Candara</vt:lpstr>
      <vt:lpstr>PT Serif</vt:lpstr>
      <vt:lpstr>Symbol</vt:lpstr>
      <vt:lpstr>Волна</vt:lpstr>
      <vt:lpstr>МЕДИКО-СОЦИАЛЬНАЯ ЭКСПЕРТИЗА:  нормативно-правовые основы для пациентов и их родственников</vt:lpstr>
      <vt:lpstr>Презентация PowerPoint</vt:lpstr>
      <vt:lpstr>Презентация PowerPoint</vt:lpstr>
      <vt:lpstr>Презентация PowerPoint</vt:lpstr>
      <vt:lpstr> Органы и организации, направляющие граждан на МСЭ </vt:lpstr>
      <vt:lpstr>Презентация PowerPoint</vt:lpstr>
      <vt:lpstr>Презентация PowerPoint</vt:lpstr>
      <vt:lpstr>Презентация PowerPoint</vt:lpstr>
      <vt:lpstr> Документы, предоставляемые МСЭ</vt:lpstr>
      <vt:lpstr>Цели проведения МСЭ </vt:lpstr>
      <vt:lpstr>Презентация PowerPoint</vt:lpstr>
      <vt:lpstr>Проведение освидетельствования  </vt:lpstr>
      <vt:lpstr>Порядок проведения освидетельствования  </vt:lpstr>
      <vt:lpstr>Освидетельствование на дому и в стационаре </vt:lpstr>
      <vt:lpstr>Заочное освидетельствование </vt:lpstr>
      <vt:lpstr>Общий порядок проведения МСЭ </vt:lpstr>
      <vt:lpstr>Презентация PowerPoint</vt:lpstr>
      <vt:lpstr>Презентация PowerPoint</vt:lpstr>
      <vt:lpstr>Классификации основных видов стойких расстройств функций организма человека</vt:lpstr>
      <vt:lpstr>Презентация PowerPoint</vt:lpstr>
      <vt:lpstr>Клинико-функциональная характеристика стойких нарушений функций организма при РС</vt:lpstr>
      <vt:lpstr>Приказ Министерства труда и социального развития РФ от 27 августа 2019 г. № 585н "О классификациях и критериях, используемых при осуществлении медико-социальной экспертизы граждан федеральными государственными учреждениями медико-социальной экспертизы« </vt:lpstr>
      <vt:lpstr>Приказ Министерства труда и социального развития РФ от 27 августа 2019 г. № 585н "О классификациях и критериях, используемых при осуществлении медико-социальной экспертизы граждан федеральными государственными учреждениями медико-социальной экспертизы« </vt:lpstr>
      <vt:lpstr>Приказ Министерства труда и социального развития РФ от 27 августа 2019 г. № 585н "О классификациях и критериях, используемых при осуществлении медико-социальной экспертизы граждан федеральными государственными учреждениями медико-социальной экспертизы« </vt:lpstr>
      <vt:lpstr> Что такое МКФ</vt:lpstr>
      <vt:lpstr>Международная классификация функционирования, ограничений жизнедеятельности и здоровья  </vt:lpstr>
      <vt:lpstr>Международная классификация функционирования, ограничений жизнедеятельности и здоровья  </vt:lpstr>
      <vt:lpstr>МИНИСТЕРСТВО ТРУДА И СОЦИАЛЬНОЙ ЗАЩИТЫ РОССИЙСКОЙ ФЕДЕРАЦИИN 52н МИНИСТЕРСТВО ЗДРАВООХРАНЕНИЯ РОССИЙСКОЙ ФЕДЕРАЦИИN 35н ПРИКАЗ от 31 января 2019 года ОБ УТВЕРЖДЕНИИ ПЕРЕЧНЯ МЕДИЦИНСКИХ ОБСЛЕДОВАНИЙ, НЕОБХОДИМЫХ ДЛЯ ПОЛУЧЕНИЯ КЛИНИКО-ФУНКЦИОНАЛЬНЫХ ДАННЫХ В ЗАВИСИМОСТИ ОТ ЗАБОЛЕВАНИЯ В ЦЕЛЯХ ПРОВЕДЕНИЯ МЕДИКО-СОЦИАЛЬНОЙ ЭКСПЕРТИЗЫ</vt:lpstr>
      <vt:lpstr>МИНИСТЕРСТВО ТРУДА И СОЦИАЛЬНОЙ ЗАЩИТЫ РОССИЙСКОЙ ФЕДЕРАЦИИN 52н МИНИСТЕРСТВО ЗДРАВООХРАНЕНИЯ РОССИЙСКОЙ ФЕДЕРАЦИИN 35н ПРИКАЗ от 31 января 2019 года ОБ УТВЕРЖДЕНИИ ПЕРЕЧНЯ МЕДИЦИНСКИХ ОБСЛЕДОВАНИЙ, НЕОБХОДИМЫХ ДЛЯ ПОЛУЧЕНИЯ КЛИНИКО-ФУНКЦИОНАЛЬНЫХ ДАННЫХ В ЗАВИСИМОСТИ ОТ ЗАБОЛЕВАНИЯ В ЦЕЛЯХ ПРОВЕДЕНИЯ МЕДИКО-СОЦИАЛЬНОЙ ЭКСПЕРТИЗЫ</vt:lpstr>
      <vt:lpstr>Презентация PowerPoint</vt:lpstr>
      <vt:lpstr>Презентация PowerPoint</vt:lpstr>
      <vt:lpstr>Презентация PowerPoint</vt:lpstr>
      <vt:lpstr>Причины инвалидности (у взрослых) </vt:lpstr>
      <vt:lpstr>Сроки установления инвалидности у взрослых  </vt:lpstr>
      <vt:lpstr>Установление БЕССРОЧНОЙ ИНВАЛИДНОСТИ</vt:lpstr>
      <vt:lpstr>Установление БЕССРОЧНОЙ ИНВАЛИДНОСТИ</vt:lpstr>
      <vt:lpstr>Результаты МСЭ при цели МСЭ «установление группы инвалидности» (категории «ребенок-инвалид»)</vt:lpstr>
      <vt:lpstr>Презентация PowerPoint</vt:lpstr>
      <vt:lpstr>Порядок обжалования решений бюро, главного бюро, Федерального бюро</vt:lpstr>
      <vt:lpstr>Презентация PowerPoint</vt:lpstr>
      <vt:lpstr>Порядок переосвидетельствования инвалидов</vt:lpstr>
      <vt:lpstr>Порядок переосвидетельствования детей</vt:lpstr>
      <vt:lpstr>Порядок переосвидетельствования детей</vt:lpstr>
      <vt:lpstr>Порядок переосвидетельствования детей</vt:lpstr>
      <vt:lpstr>Порядок переосвидетельствования детей</vt:lpstr>
      <vt:lpstr> Основные направления реабилитации и абилитации</vt:lpstr>
      <vt:lpstr>Презентация PowerPoint</vt:lpstr>
      <vt:lpstr>Проблемы комплексного подхода к реабилитации и  реабилитации и абилитации инвалидов</vt:lpstr>
      <vt:lpstr>Приказ Минтруда России от 28.12.2017 № 888н «Об утверждении перечня показаний и противопоказаний для обеспечения инвалидов техническими средствами реабилитации» </vt:lpstr>
      <vt:lpstr>ПРАВИТЕЛЬСТВО РОССИЙСКОЙ ФЕДЕРАЦИИ РАСПОРЯЖЕНИЕ от 30 декабря 2005 г. N 2347-р</vt:lpstr>
      <vt:lpstr>ПРИКАЗ от 5 марта 2021 г. N 107н ОБ УТВЕРЖДЕНИИ СРОКОВ ПОЛЬЗОВАНИЯ ТЕХНИЧЕСКИМИ СРЕДСТВАМИ РЕАБИЛИТАЦИИ, ПРОТЕЗАМИ И ПРОТЕЗНО-ОРТОПЕДИЧЕСКИМИ ИЗДЕЛИЯМИ</vt:lpstr>
      <vt:lpstr>ПРИКАЗ от 28 сентября 2020 г. N 1029н ОБ УТВЕРЖДЕНИИ ПЕРЕЧНЕЙ МЕДИЦИНСКИХ ПОКАЗАНИЙ И ПРОТИВОПОКАЗАНИЙ ДЛЯ САНАТОРНО-КУРОРТНОГО ЛЕЧЕНИЯ</vt:lpstr>
      <vt:lpstr>ПРИКАЗ от 28 сентября 2020 г. N 1029н ОБ УТВЕРЖДЕНИИ ПЕРЕЧНЕЙ МЕДИЦИНСКИХ ПОКАЗАНИЙ И ПРОТИВОПОКАЗАНИЙ ДЛЯ САНАТОРНО-КУРОРТНОГО ЛЕЧЕНИЯ</vt:lpstr>
      <vt:lpstr>ПРИКАЗ от 28 сентября 2020 г. N 1029н ОБ УТВЕРЖДЕНИИ ПЕРЕЧНЕЙ МЕДИЦИНСКИХ ПОКАЗАНИЙ И ПРОТИВОПОКАЗАНИЙ ДЛЯ САНАТОРНО-КУРОРТНОГО ЛЕЧЕНИЯ</vt:lpstr>
      <vt:lpstr> Перечень курортов России с обоснованием их уникальности по природным лечебным факторам. Методические указания (утв. Минздравом РФ 22.12.99 N 99/228)</vt:lpstr>
      <vt:lpstr> Перечень курортов России с обоснованием их уникальности по природным лечебным факторам. Методические указания (утв. Минздравом РФ 22.12.99 N 99/228)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НОРМАТИВНО-ПРАВОВЫЕ ОСНОВЫ  МЕДИКО-СОЦИАЛЬНОЙ ЭКСПЕРТИЗЫ</dc:title>
  <dc:creator>Ярков А.А.</dc:creator>
  <cp:lastModifiedBy>Сергей Кичигин</cp:lastModifiedBy>
  <cp:revision>385</cp:revision>
  <dcterms:created xsi:type="dcterms:W3CDTF">2018-08-06T13:23:09Z</dcterms:created>
  <dcterms:modified xsi:type="dcterms:W3CDTF">2021-05-22T10:57:00Z</dcterms:modified>
</cp:coreProperties>
</file>