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49" r:id="rId1"/>
  </p:sldMasterIdLst>
  <p:notesMasterIdLst>
    <p:notesMasterId r:id="rId41"/>
  </p:notesMasterIdLst>
  <p:sldIdLst>
    <p:sldId id="256" r:id="rId2"/>
    <p:sldId id="293" r:id="rId3"/>
    <p:sldId id="463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351" r:id="rId19"/>
    <p:sldId id="458" r:id="rId20"/>
    <p:sldId id="459" r:id="rId21"/>
    <p:sldId id="460" r:id="rId22"/>
    <p:sldId id="461" r:id="rId23"/>
    <p:sldId id="462" r:id="rId24"/>
    <p:sldId id="465" r:id="rId25"/>
    <p:sldId id="466" r:id="rId26"/>
    <p:sldId id="366" r:id="rId27"/>
    <p:sldId id="431" r:id="rId28"/>
    <p:sldId id="433" r:id="rId29"/>
    <p:sldId id="432" r:id="rId30"/>
    <p:sldId id="372" r:id="rId31"/>
    <p:sldId id="375" r:id="rId32"/>
    <p:sldId id="379" r:id="rId33"/>
    <p:sldId id="440" r:id="rId34"/>
    <p:sldId id="441" r:id="rId35"/>
    <p:sldId id="442" r:id="rId36"/>
    <p:sldId id="396" r:id="rId37"/>
    <p:sldId id="384" r:id="rId38"/>
    <p:sldId id="376" r:id="rId39"/>
    <p:sldId id="443" r:id="rId40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олкачева Дарья Георгиевна" initials="ТДГ" lastIdx="13" clrIdx="0">
    <p:extLst>
      <p:ext uri="{19B8F6BF-5375-455C-9EA6-DF929625EA0E}">
        <p15:presenceInfo xmlns:p15="http://schemas.microsoft.com/office/powerpoint/2012/main" userId="S-1-5-21-3688622952-4027432636-2314031654-11546" providerId="AD"/>
      </p:ext>
    </p:extLst>
  </p:cmAuthor>
  <p:cmAuthor id="2" name="Бровкина Мария Юрьевна" initials="БМЮ" lastIdx="5" clrIdx="1">
    <p:extLst>
      <p:ext uri="{19B8F6BF-5375-455C-9EA6-DF929625EA0E}">
        <p15:presenceInfo xmlns:p15="http://schemas.microsoft.com/office/powerpoint/2012/main" userId="S-1-5-21-3688622952-4027432636-2314031654-22295" providerId="AD"/>
      </p:ext>
    </p:extLst>
  </p:cmAuthor>
  <p:cmAuthor id="3" name="Сергеева Ксения Олеговна" initials="СКО" lastIdx="3" clrIdx="2">
    <p:extLst>
      <p:ext uri="{19B8F6BF-5375-455C-9EA6-DF929625EA0E}">
        <p15:presenceInfo xmlns:p15="http://schemas.microsoft.com/office/powerpoint/2012/main" userId="S-1-5-21-3688622952-4027432636-2314031654-20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74" y="96"/>
      </p:cViewPr>
      <p:guideLst>
        <p:guide orient="horz" pos="19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DB4A8-54CE-4EF0-A866-B93B067EEC6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7490A-0220-4F64-AEAE-6D231051E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3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056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04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426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350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50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51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63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99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53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35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2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4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7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83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45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48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16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3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7490A-0220-4F64-AEAE-6D231051ED1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1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EB6F3-5F27-412A-BB95-AE806B43F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FCC223-A97F-4AFA-9F92-3A33905F6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05DE8-FCE5-435B-976A-DA936825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0D8B2-BA52-4D55-B1AC-12C335CB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005F6-C8A5-443D-8B27-7D9F12FB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1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E79CD-AE55-44F5-8274-00CFE611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7EE04D-00F3-4621-AE2A-C4D3B06BB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18F67-52A1-43A9-A2D2-5BF24514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9957E5-0ED6-401F-B67F-11EF06AE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EBEE53-D5E0-4FD7-99BB-7F97302F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6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121B1A-1F7A-4F00-94B8-168B8F30E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A48555-AC41-4718-A679-85F27CF7B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89A1C-82FE-4F30-8290-299D1805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C87A1-B554-4190-BAA2-34D29393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682128-EA8C-46B5-8194-14C38201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5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19219" y="357167"/>
            <a:ext cx="10287072" cy="428628"/>
          </a:xfrm>
        </p:spPr>
        <p:txBody>
          <a:bodyPr/>
          <a:lstStyle>
            <a:lvl1pPr>
              <a:defRPr>
                <a:solidFill>
                  <a:srgbClr val="342D7B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Текст 2"/>
          <p:cNvSpPr>
            <a:spLocks noGrp="1"/>
          </p:cNvSpPr>
          <p:nvPr>
            <p:ph type="body" idx="11"/>
          </p:nvPr>
        </p:nvSpPr>
        <p:spPr>
          <a:xfrm>
            <a:off x="285710" y="6286521"/>
            <a:ext cx="11334829" cy="357191"/>
          </a:xfrm>
        </p:spPr>
        <p:txBody>
          <a:bodyPr anchor="b"/>
          <a:lstStyle>
            <a:lvl1pPr marL="0" indent="0" algn="ctr">
              <a:buNone/>
              <a:defRPr sz="2667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4182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E4A7E-5B3A-40E2-90E9-EE95DF4C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DD34B-A8E3-4088-8CE0-04F02DCF6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7BABE4-7CBF-4D8F-98A0-F5952458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FFCD4-B09C-4974-9A16-6B818483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FAE622-845D-42DE-9315-B3A82DDB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50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052B7-80C1-426A-BF09-613DA6EA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F6E115-3130-4AD0-A49D-368E851FB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622B1B-D26D-448F-8DCF-FBACAF92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5EEB3-6191-4963-8859-ACFD8422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B62541-9911-46F5-8DCA-CA62F316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3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DF1BA-ED22-4E9F-B6BF-DA779FB6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43339-4FA8-487E-A8DA-DBB569DDC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A02CD3-A55E-4CEB-9210-812E85874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10DAEA-91B4-484C-89E6-BEBC1D28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DE83FB-6611-4534-AB54-EAFA2EBE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0E784D-44F2-496A-892E-4453E122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9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F19C3-C94F-4D99-8B92-F07394E53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E905A9-E538-412E-9C66-369E29939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120A35-40F8-4507-89FB-710885EEA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0685B6-B99C-4D11-9F9B-7D3879AF3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075FEE-D271-4939-ABB1-A3CEEA112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59790A-398D-415E-AFAE-A13999F0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CAF76E-E91C-47EB-8CE1-B18852FE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6539AB-45E2-4B30-A4DE-5A272E68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0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45F34-1EB3-4C61-8E9C-57678184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31AC69-9FC5-4FF5-ACD5-BF486ACF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97EA0-AB46-413B-8AFC-3AFB762A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BD46E7-D417-4D67-8F06-8234FB65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4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E7D706-950D-4D6E-BCC3-179F1722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94D04B-EC35-46A0-8086-320DEED3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AC2D0E-5B5F-478A-9C1C-CD177554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7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AED15-AD61-45D7-B367-1BE09621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108F36-7A7C-4E32-93C4-A4E58AD7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14DFE7-C925-48EF-8062-0E66DBFA3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62769D-910D-4911-AFCC-250DBDF3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8888DD-F016-4AE3-85AA-DA5AC1806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F56ABF-6D3B-4F21-87DB-F7E5EBED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B725B-D428-4EAF-A7E9-8341325C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C168C1-A804-4702-B99E-C55B93D7C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81A220-86E2-47A3-913B-8C4C2B49D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E4F1E7-FEB0-4A21-B68E-1DF24F49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B9ED-97E8-4262-BC86-2BD86E3D702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1963D6-96FB-4B94-B663-3439FE40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D03C6-8096-4D3D-8827-A220EB84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2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EBF16-0AAD-4BD2-8CE1-F7B7F691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82CD65-803C-4E3F-86E2-A681DBD42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90D7D-07DE-4BE4-8475-2A4216AC3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4B9ED-97E8-4262-BC86-2BD86E3D702F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277B5-8828-4890-8A33-52C478A54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82DE6-175F-4255-B95E-DC5B69EB1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0BAF-1F81-4AB4-930B-39571C317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9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9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21895/bae330cb27c78f5d869019ad831c3027b8f97f3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patients.ru/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21895/2ff736a62dd552b70a0089c25d97883ad5f56b5c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patients.ru/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21895/e63d3344841b2f5636a73710e906a23ebaf9ab8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patients.ru/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21895/e63d3344841b2f5636a73710e906a23ebaf9ab82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patients.ru/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21895/8e8caa29efb42dd54e3924ee7441f06d469f4a8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patients.ru/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21895/c165769032d2d680f66bd93d17cbc5eebe127153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patients.ru/" TargetMode="Externa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21895/9f906d460f9454a8a0d290738d9fc2798c1e865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patients.ru/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21895/9f906d460f9454a8a0d290738d9fc2798c1e865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patients.ru/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121895/2912a75fd9253758c03a8c9069299a513b58b62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onsultant.ru/document/cons_doc_LAW_28399/8c815f376c72a61b3df7905bb5aae9f144d2cb0d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121895/2912a75fd9253758c03a8c9069299a513b58b62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121895/0b1cadf39ebeb0f1fed2ef0b8ebab5973197d7f1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121895/0b1cadf39ebeb0f1fed2ef0b8ebab5973197d7f1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sultant.ru/document/cons_doc_LAW_121895/0b1cadf39ebeb0f1fed2ef0b8ebab5973197d7f1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se.garant.ru/70407654/f7ee959fd36b5699076b35abf4f52c5c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patients.r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onsultant.ru/document/cons_doc_LAW_121895/a43087b378421d19765ff28cd0f0b5c3906d6a4b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arant.ru/products/ipo/prime/doc/7143949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onsultant.ru/document/cons_doc_LAW_28399/326beffc479b43476874aff34bd07d0da05f6574/" TargetMode="External"/><Relationship Id="rId5" Type="http://schemas.openxmlformats.org/officeDocument/2006/relationships/hyperlink" Target="http://www.consultant.ru/document/cons_doc_LAW_28399/c6e42f15d1b028b04b556f3f9ca32433ae2cc969/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onsultant.ru/document/cons_doc_LAW_121895/1abc990dfeaa52e7e4915c4782380c16cea341c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://publication.pravo.gov.ru/Document/View/0001202101040006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s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www.consultant.ru/document/cons_doc_LAW_121895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21895/3b6712874b7f4d84831b3acfb65e4c5106e5c27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patients.ru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21895/aa2b51003ea5338063d96d38b8a655605311b46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patients.ru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21895/aa2b51003ea5338063d96d38b8a655605311b46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patients.ru/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21895/aa2b51003ea5338063d96d38b8a655605311b46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patients.ru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331" y="2788467"/>
            <a:ext cx="10450285" cy="147723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Права пациентов в РФ. Законы и реальность.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5AA4C2-94AD-684F-A3B4-EEB4E4EA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32650" y="0"/>
            <a:ext cx="2559350" cy="2578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8A45D7-24C4-BC4D-89D1-37D9C2F63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9474"/>
            <a:ext cx="2617971" cy="2248525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4237262" y="4609474"/>
            <a:ext cx="7080354" cy="9535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r">
              <a:lnSpc>
                <a:spcPct val="120000"/>
              </a:lnSpc>
              <a:buClr>
                <a:srgbClr val="EB326B"/>
              </a:buClr>
              <a:defRPr/>
            </a:pPr>
            <a:r>
              <a:rPr lang="ru-RU" sz="2400" dirty="0">
                <a:solidFill>
                  <a:srgbClr val="5A69A9"/>
                </a:solidFill>
              </a:rPr>
              <a:t>Кичигина Н.Ф.</a:t>
            </a:r>
          </a:p>
          <a:p>
            <a:pPr algn="r">
              <a:buClr>
                <a:srgbClr val="EB326B"/>
              </a:buClr>
            </a:pPr>
            <a:r>
              <a:rPr lang="ru-RU" sz="2400" dirty="0">
                <a:solidFill>
                  <a:srgbClr val="5A69A9"/>
                </a:solidFill>
              </a:rPr>
              <a:t>Координатор проектов ВСП Горячая линия и Навигатор пациента </a:t>
            </a:r>
          </a:p>
          <a:p>
            <a:pPr algn="r">
              <a:buClr>
                <a:srgbClr val="EB326B"/>
              </a:buClr>
            </a:pPr>
            <a:endParaRPr lang="ru-RU" sz="2400" dirty="0">
              <a:solidFill>
                <a:srgbClr val="5A69A9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326B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5A69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D6B93F72-2141-487A-B8A8-4FB67AEC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834" y="292209"/>
            <a:ext cx="2030332" cy="2062817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156A1C-6E46-42A8-BA4F-B9FD0BF39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14" y="728264"/>
            <a:ext cx="2628742" cy="92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5548A3-7CD5-43D6-A5DB-5A680BF514E4}"/>
              </a:ext>
            </a:extLst>
          </p:cNvPr>
          <p:cNvSpPr txBox="1"/>
          <p:nvPr/>
        </p:nvSpPr>
        <p:spPr>
          <a:xfrm>
            <a:off x="3045234" y="5563063"/>
            <a:ext cx="8272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«Организация пациентов: защита, сопровождение,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218932"/>
            <a:ext cx="10695709" cy="1194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ОХРАНЫ ЗДОРОВЬЯ</a:t>
            </a:r>
            <a:b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реализуются?</a:t>
            </a:r>
            <a:endParaRPr lang="ru-RU" sz="28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316212"/>
            <a:ext cx="11049000" cy="54252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Статья 7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Приоритет охраны здоровья детей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…2.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…имеют </a:t>
            </a:r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права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оказании медицинской помощи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Органы власти РФ всех уровней… разрабатывают и реализуют программы, направленные на </a:t>
            </a:r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профилактику, раннее выявление и лечение заболеваний, снижение материнской и младенческой смертности</a:t>
            </a:r>
            <a:r>
              <a:rPr lang="ru-RU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у детей и их родителей мотивации к здоровому образу жизни, и принимают соответствующие меры по </a:t>
            </a:r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обеспечения детей лекарственными препаратами, специализированными продуктами лечебного питания, медицинскими изделиями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Органы государственной власти … создают и развивают медицинские организации, оказывающие </a:t>
            </a:r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медицинскую помощь детям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 учетом обеспечения </a:t>
            </a:r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благоприятных условий для пребывания в них детей, в том числе детей-инвалидов, и возможности пребывания с ними родителей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(или) иных членов семьи, а также социальную инфраструктуру, ориентированную </a:t>
            </a:r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организованный отдых, оздоровление детей и восстановление их здоровья.</a:t>
            </a:r>
            <a:endParaRPr lang="ru-RU" sz="2800" u="sng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5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5961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218932"/>
            <a:ext cx="10695709" cy="1194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ОХРАНЫ ЗДОРОВЬЯ</a:t>
            </a:r>
            <a:b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реализуются?</a:t>
            </a:r>
            <a:endParaRPr lang="ru-RU" sz="28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316212"/>
            <a:ext cx="11049000" cy="5425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solidFill>
                  <a:srgbClr val="002060"/>
                </a:solidFill>
                <a:hlinkClick r:id="rId3"/>
              </a:rPr>
              <a:t>Статья 8</a:t>
            </a:r>
            <a:r>
              <a:rPr lang="ru-RU" sz="2400" dirty="0">
                <a:solidFill>
                  <a:srgbClr val="002060"/>
                </a:solidFill>
              </a:rPr>
              <a:t>. Социальная защищенность граждан в случае утраты здоровья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Социальная защищенность граждан в случае утраты здоровья обеспечивается путем установления и реализации правовых, экономических, организационных, медико-социальных и других мер, гарантирующих </a:t>
            </a:r>
            <a:r>
              <a:rPr lang="ru-RU" sz="2400" b="1" dirty="0">
                <a:solidFill>
                  <a:schemeClr val="accent6"/>
                </a:solidFill>
              </a:rPr>
              <a:t>социальное обеспечение</a:t>
            </a:r>
            <a:r>
              <a:rPr lang="ru-RU" sz="2400" dirty="0">
                <a:solidFill>
                  <a:srgbClr val="002060"/>
                </a:solidFill>
              </a:rPr>
              <a:t>, в том числе за счет средств обязательного социального страхования, определения потребности гражданина в </a:t>
            </a:r>
            <a:r>
              <a:rPr lang="ru-RU" sz="2400" b="1" dirty="0">
                <a:solidFill>
                  <a:schemeClr val="accent6"/>
                </a:solidFill>
              </a:rPr>
              <a:t>социальной защите </a:t>
            </a:r>
            <a:r>
              <a:rPr lang="ru-RU" sz="2400" dirty="0">
                <a:solidFill>
                  <a:srgbClr val="002060"/>
                </a:solidFill>
              </a:rPr>
              <a:t>в соответствии с законодательством Российской Федерации, в </a:t>
            </a:r>
            <a:r>
              <a:rPr lang="ru-RU" sz="2400" b="1" dirty="0">
                <a:solidFill>
                  <a:schemeClr val="accent6"/>
                </a:solidFill>
              </a:rPr>
              <a:t>реабилитации и уходе</a:t>
            </a:r>
            <a:r>
              <a:rPr lang="ru-RU" sz="2400" b="1" dirty="0">
                <a:solidFill>
                  <a:srgbClr val="002060"/>
                </a:solidFill>
              </a:rPr>
              <a:t> в случае </a:t>
            </a:r>
            <a:r>
              <a:rPr lang="ru-RU" sz="2400" dirty="0">
                <a:solidFill>
                  <a:srgbClr val="002060"/>
                </a:solidFill>
              </a:rPr>
              <a:t>заболевания (состояния), установления </a:t>
            </a:r>
            <a:r>
              <a:rPr lang="ru-RU" sz="2400" b="1" dirty="0">
                <a:solidFill>
                  <a:schemeClr val="accent6"/>
                </a:solidFill>
              </a:rPr>
              <a:t>временной нетрудоспособности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>
                <a:solidFill>
                  <a:schemeClr val="accent6"/>
                </a:solidFill>
              </a:rPr>
              <a:t>инвалидности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или в иных определенных законодательством Российской Федерации случаях.</a:t>
            </a: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5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19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218932"/>
            <a:ext cx="10695709" cy="1194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ОХРАНЫ ЗДОРОВЬЯ</a:t>
            </a:r>
            <a:b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реализуются?</a:t>
            </a:r>
            <a:endParaRPr lang="ru-RU" sz="28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097280"/>
            <a:ext cx="11021291" cy="5644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solidFill>
                  <a:schemeClr val="accent1"/>
                </a:solidFill>
                <a:hlinkClick r:id="rId3"/>
              </a:rPr>
              <a:t>Статья 10</a:t>
            </a:r>
            <a:r>
              <a:rPr lang="ru-RU" sz="2400" dirty="0">
                <a:solidFill>
                  <a:schemeClr val="accent1"/>
                </a:solidFill>
              </a:rPr>
              <a:t>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Доступность и качество медицинской помощи</a:t>
            </a:r>
          </a:p>
          <a:p>
            <a:pPr marL="0" indent="0" eaLnBrk="1" hangingPunct="1">
              <a:buNone/>
              <a:defRPr/>
            </a:pPr>
            <a:r>
              <a:rPr lang="ru-RU" sz="2400" dirty="0"/>
              <a:t> </a:t>
            </a:r>
          </a:p>
          <a:p>
            <a:pPr marL="0" indent="0" eaLnBrk="1" hangingPunct="1">
              <a:buNone/>
              <a:defRPr/>
            </a:pPr>
            <a:r>
              <a:rPr lang="ru-RU" sz="2400" b="1" dirty="0">
                <a:solidFill>
                  <a:srgbClr val="FF0000"/>
                </a:solidFill>
              </a:rPr>
              <a:t>Доступность</a:t>
            </a:r>
            <a:r>
              <a:rPr lang="ru-RU" sz="2400" dirty="0">
                <a:solidFill>
                  <a:srgbClr val="FF0000"/>
                </a:solidFill>
              </a:rPr>
              <a:t> и </a:t>
            </a:r>
            <a:r>
              <a:rPr lang="ru-RU" sz="2400" b="1" dirty="0">
                <a:solidFill>
                  <a:srgbClr val="FF0000"/>
                </a:solidFill>
              </a:rPr>
              <a:t>качество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медицинской помощи обеспечиваются: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1) организацией оказания медицинской помощи по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принципу приближенности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к месту жительства, месту работы или обучения;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2) наличием необходимого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b="1" dirty="0">
                <a:solidFill>
                  <a:srgbClr val="00B050"/>
                </a:solidFill>
              </a:rPr>
              <a:t>количества медицинских работников и уровнем их квалификации;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3) возможностью </a:t>
            </a:r>
            <a:r>
              <a:rPr lang="ru-RU" sz="2400" b="1" dirty="0">
                <a:solidFill>
                  <a:srgbClr val="00B050"/>
                </a:solidFill>
              </a:rPr>
              <a:t>выбора медицинской организации и врача</a:t>
            </a:r>
            <a:r>
              <a:rPr lang="ru-RU" sz="2400" b="1" dirty="0"/>
              <a:t> </a:t>
            </a:r>
            <a:r>
              <a:rPr lang="ru-RU" sz="2400" dirty="0">
                <a:solidFill>
                  <a:schemeClr val="accent1"/>
                </a:solidFill>
              </a:rPr>
              <a:t>в соответствии с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настоящим Федеральным законом;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4) применением </a:t>
            </a:r>
            <a:r>
              <a:rPr lang="ru-RU" sz="2400" b="1" dirty="0">
                <a:solidFill>
                  <a:srgbClr val="00B050"/>
                </a:solidFill>
              </a:rPr>
              <a:t>порядков оказания медицинской помощи и стандартов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медицинской помощи;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5) предоставлением медицинской организацией </a:t>
            </a:r>
            <a:r>
              <a:rPr lang="ru-RU" sz="2400" b="1" dirty="0">
                <a:solidFill>
                  <a:srgbClr val="00B050"/>
                </a:solidFill>
              </a:rPr>
              <a:t>гарантированного объема</a:t>
            </a:r>
          </a:p>
          <a:p>
            <a:pPr marL="0" indent="0" eaLnBrk="1" hangingPunct="1">
              <a:buNone/>
              <a:defRPr/>
            </a:pP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медицинской помощи в соответствии с программой государственных гарантий бесплатного оказания гражданам медицинской помощи;</a:t>
            </a: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5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957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218932"/>
            <a:ext cx="10695709" cy="1194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ОХРАНЫ ЗДОРОВЬЯ</a:t>
            </a:r>
            <a:b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реализуются?</a:t>
            </a:r>
            <a:endParaRPr lang="ru-RU" sz="28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097280"/>
            <a:ext cx="11021291" cy="564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indent="0" eaLnBrk="1" hangingPunct="1">
              <a:buNone/>
              <a:defRPr/>
            </a:pPr>
            <a:r>
              <a:rPr lang="ru-RU" sz="2400" dirty="0">
                <a:solidFill>
                  <a:schemeClr val="accent1"/>
                </a:solidFill>
                <a:hlinkClick r:id="rId3"/>
              </a:rPr>
              <a:t>Статья 10</a:t>
            </a:r>
            <a:r>
              <a:rPr lang="ru-RU" sz="2400" dirty="0">
                <a:solidFill>
                  <a:schemeClr val="accent1"/>
                </a:solidFill>
              </a:rPr>
              <a:t>. Доступность и качество медицинской помощи</a:t>
            </a:r>
          </a:p>
          <a:p>
            <a:pPr marL="0" indent="0" eaLnBrk="1" hangingPunct="1">
              <a:buNone/>
              <a:defRPr/>
            </a:pPr>
            <a:r>
              <a:rPr lang="ru-RU" sz="2400" dirty="0"/>
              <a:t> </a:t>
            </a:r>
            <a:r>
              <a:rPr lang="ru-RU" sz="2400" b="1" dirty="0">
                <a:solidFill>
                  <a:srgbClr val="00B050"/>
                </a:solidFill>
              </a:rPr>
              <a:t>Доступность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accent1"/>
                </a:solidFill>
              </a:rPr>
              <a:t>и </a:t>
            </a:r>
            <a:r>
              <a:rPr lang="ru-RU" sz="2400" b="1" dirty="0">
                <a:solidFill>
                  <a:schemeClr val="accent1"/>
                </a:solidFill>
              </a:rPr>
              <a:t>качество</a:t>
            </a:r>
            <a:r>
              <a:rPr lang="ru-RU" sz="2400" dirty="0">
                <a:solidFill>
                  <a:schemeClr val="accent1"/>
                </a:solidFill>
              </a:rPr>
              <a:t> медицинской помощи обеспечиваются</a:t>
            </a:r>
            <a:r>
              <a:rPr lang="ru-RU" sz="2400" dirty="0"/>
              <a:t>:</a:t>
            </a:r>
          </a:p>
          <a:p>
            <a:pPr marL="0" indent="0" eaLnBrk="1" hangingPunct="1">
              <a:buNone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6) установлением в соответствии с законодательством РФ требований к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размещению медицинских организаций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государственной системы здравоохранения и муниципальной системы здравоохранения и иных объектов инфраструктуры в сфере здравоохранения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исходя из потребностей населения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7)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транспортной доступностью медицинских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организаций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для всех групп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населения, в том числе инвалидов и других групп населения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 ограниченными возможностями передвижения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8) возможностью беспрепятственного и бесплатного использования медицинским работником средств связи или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транспортных средств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для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перевозки пациента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в ближайшую медицинскую организацию в случаях,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угрожающих его жизни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и здоровью;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9)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оснащением медицинских организаций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оборудованием для оказания медицинской помощи с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учетом особых потребностей инвалидов 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и других групп населения с ограниченными возможностями здоровья;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10) применением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телемедицинских технологий</a:t>
            </a: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</a:t>
            </a: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5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793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218932"/>
            <a:ext cx="10695709" cy="1194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ОХРАНЫ ЗДОРОВЬЯ</a:t>
            </a:r>
            <a:b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реализуются?</a:t>
            </a:r>
            <a:endParaRPr lang="ru-RU" sz="28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097280"/>
            <a:ext cx="11021291" cy="564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Статья 11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 Недопустимость отказа в оказании медицинской помощи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Отказ в оказании медицинской помощи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в соответствии с программой государственных гарантий бесплатного оказания гражданам медицинской помощи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взимание платы за ее оказание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медицинской организацией, участвующей в реализации этой программы, и медицинскими работниками такой медицинской организации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не допускаются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2. Медицинская помощь 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экстренной форме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оказывается медицинской организацией и медицинским работником гражданину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безотлагательно и бесплатно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 Отказ в ее оказании не допускается.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3.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За нарушение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предусмотренных частями 1 и 2 настоящей статьи требований медицинские организации и медицинские работники несут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ответственность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в соответствии с законодательством Российской Федерации.</a:t>
            </a: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5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91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218932"/>
            <a:ext cx="10695709" cy="1194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ОХРАНЫ ЗДОРОВЬЯ</a:t>
            </a:r>
            <a:b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реализуются?</a:t>
            </a:r>
            <a:endParaRPr lang="ru-RU" sz="28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097280"/>
            <a:ext cx="11021291" cy="564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Статья 12.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Приоритет профилактики в сфере охраны здоровья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…обеспечивается путем: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2) осуществления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санитарно-противоэпидемических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(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профилактических) мероприятий;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3) осуществления мероприятий по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предупреждению и раннему выявлению заболеваний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в том числе предупреждению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социально значимых заболеваний и борьбе с ними;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4) проведения </a:t>
            </a:r>
            <a:r>
              <a:rPr kumimoji="0" lang="ru-RU" sz="1800" b="1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профилактических и иных медицинских осмотров, диспансеризации, диспансерного наблюдения</a:t>
            </a:r>
            <a:r>
              <a:rPr kumimoji="0" lang="ru-RU" sz="1800" b="0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5) осуществления мероприятий по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сохранению жизни и здоровья граждан в процессе их обучения и трудовой деятельности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</a:t>
            </a: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5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063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218932"/>
            <a:ext cx="10695709" cy="1194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ОХРАНЫ ЗДОРОВЬЯ</a:t>
            </a:r>
            <a:b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реализуются?</a:t>
            </a:r>
            <a:endParaRPr lang="ru-RU" sz="28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097280"/>
            <a:ext cx="11021291" cy="564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Статья 13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 Соблюдение врачебной тайны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1. Сведения 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факте обращения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гражданина за оказанием медицинской помощи, состоянии его здоровья и диагнозе, иные сведения, полученные при его медицинском обследовании и лечении, составляют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врачебную тайну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Не допускается разглашение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сведений, составляющих врачебную тайну, в том числе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после смерти человека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лицами, которым они стали известны при обучении, исполнении трудовых, должностных, служебных и иных обязанностей, за исключением случаев, установленных частями 3 и 4 настоящей статьи.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3.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 письменного согласия гражданина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или его законного представителя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допускается разглашение сведений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составляющих врачебную тайну, другим гражданам, в том числе должностным лицам, в целях медицинского обследования и лечения пациента, проведения научных исследований, их опубликования в научных изданиях, использования в учебном процессе и в иных целях.</a:t>
            </a: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5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98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218932"/>
            <a:ext cx="10695709" cy="1194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ОХРАНЫ ЗДОРОВЬЯ</a:t>
            </a:r>
            <a:b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реализуются?</a:t>
            </a:r>
            <a:endParaRPr lang="ru-RU" sz="28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097280"/>
            <a:ext cx="11021291" cy="564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Статья 13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 Соблюдение врачебной тайны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4. Предоставление сведений, составляющих врачебную тайну,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без согласия гражданина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или его законного представителя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1) в целях проведения медицинского обследования и лечения гражданина, который в результате своего состояния </a:t>
            </a:r>
            <a:r>
              <a:rPr kumimoji="0" lang="ru-RU" sz="1800" b="1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не способен выразить свою волю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2) </a:t>
            </a:r>
            <a:r>
              <a:rPr kumimoji="0" lang="ru-RU" sz="1800" b="1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при угрозе распространения инфекционных заболеваний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массовых отравлений и поражений;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3) </a:t>
            </a:r>
            <a:r>
              <a:rPr kumimoji="0" lang="ru-RU" sz="1800" b="1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по запросу органов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дознания и следствия, суда в связи с проведением расследования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5) в целях информирования органов внутренних дел о поступлении пациента, в отношении которого имеются достаточные основания полагать, что </a:t>
            </a:r>
            <a:r>
              <a:rPr kumimoji="0" lang="ru-RU" sz="1800" b="1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вред его здоровью причинен в результате противоправных действий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…;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7) в целях </a:t>
            </a:r>
            <a:r>
              <a:rPr kumimoji="0" lang="ru-RU" sz="1800" b="1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расследования несчастного случая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на производстве и профессионального заболевания, а также несчастного случая с обучающимся во время пребывания в организации…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>
                  <a:solidFill>
                    <a:srgbClr val="EA366B"/>
                  </a:solidFill>
                  <a:hlinkClick r:id="rId5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1766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ФЗ «Об основах охраны здоровья граждан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Российской Федерации» № 323-ФЗ от 21.11.2011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endParaRPr lang="ru-RU" sz="4800" dirty="0">
              <a:solidFill>
                <a:srgbClr val="DEF5FA">
                  <a:lumMod val="25000"/>
                </a:srgbClr>
              </a:solidFill>
              <a:latin typeface="Lucida Sans Unicode"/>
            </a:endParaRPr>
          </a:p>
          <a:p>
            <a:pPr marL="0" lvl="0" indent="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4800" dirty="0">
                <a:solidFill>
                  <a:srgbClr val="002060"/>
                </a:solidFill>
                <a:latin typeface="Lucida Sans Unicode"/>
              </a:rPr>
              <a:t>ПРАВА </a:t>
            </a:r>
          </a:p>
          <a:p>
            <a:pPr marL="0" lvl="0" indent="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4800" dirty="0">
                <a:solidFill>
                  <a:srgbClr val="002060"/>
                </a:solidFill>
                <a:latin typeface="Lucida Sans Unicode"/>
              </a:rPr>
              <a:t>ПАЦИЕНТА </a:t>
            </a:r>
          </a:p>
          <a:p>
            <a:pPr marL="0" lvl="0" indent="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4800" dirty="0">
                <a:solidFill>
                  <a:srgbClr val="002060"/>
                </a:solidFill>
                <a:latin typeface="Lucida Sans Unicode"/>
              </a:rPr>
              <a:t>В РФ</a:t>
            </a:r>
          </a:p>
          <a:p>
            <a:pPr marL="0" indent="0" eaLnBrk="1" hangingPunct="1">
              <a:buNone/>
              <a:defRPr/>
            </a:pPr>
            <a:endParaRPr lang="ru-RU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0487AA-F9FC-4C74-B918-3624E7194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13" y="365127"/>
            <a:ext cx="938865" cy="8657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E0C3E-1D5B-49EF-996F-68797B050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3210"/>
            <a:ext cx="1097375" cy="10973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C634EA-9D3F-415A-B872-9E11C8C71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4625" y="0"/>
            <a:ext cx="1097375" cy="1097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20DDDB-E13C-41FA-9174-9B38CB4A1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8875" y="6354167"/>
            <a:ext cx="1231499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9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1D7A08-9D19-46B1-9A8E-CE7B8E60BDB4}"/>
              </a:ext>
            </a:extLst>
          </p:cNvPr>
          <p:cNvSpPr txBox="1"/>
          <p:nvPr/>
        </p:nvSpPr>
        <p:spPr>
          <a:xfrm>
            <a:off x="838199" y="1345832"/>
            <a:ext cx="1091969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Статья 19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Право на медицинскую помощь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Каждый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имеет право на медицинскую помощь.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Каждый имеет право на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медицинскую помощь в гарантированном объеме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оказываемую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взимания платы в соответствии с программой государственных гарантий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бесплатного оказания гражданам медицинской помощи, а также на получение платных медицинских услуг и иных услуг, в том числе в соответствии с договором добровольного медицинского страхования.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получение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консультаций врачей-специалистов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4)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облегчение боли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связанной с заболеванием, состоянием и (или) медицинским вмешательством, методами и лекарственными препаратами, в том числе наркотическими лекарственными препаратами и психотропными лекарственными препаратами;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5) получение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информации о своих правах и обязанностях, состоянии своего здоровья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выбор лиц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которым в интересах пациента может быть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передана информация </a:t>
            </a: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состоянии его здоровья;</a:t>
            </a:r>
          </a:p>
        </p:txBody>
      </p:sp>
    </p:spTree>
    <p:extLst>
      <p:ext uri="{BB962C8B-B14F-4D97-AF65-F5344CB8AC3E}">
        <p14:creationId xmlns:p14="http://schemas.microsoft.com/office/powerpoint/2010/main" val="78140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716" y="-1"/>
            <a:ext cx="10435876" cy="12595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Конституция РФ (с изменениями от 01.07.2020)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CB60F-D8E3-4006-BCD8-6651FE4696FC}"/>
              </a:ext>
            </a:extLst>
          </p:cNvPr>
          <p:cNvSpPr txBox="1"/>
          <p:nvPr/>
        </p:nvSpPr>
        <p:spPr>
          <a:xfrm>
            <a:off x="397164" y="980705"/>
            <a:ext cx="1069755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hlinkClick r:id="rId5"/>
              </a:rPr>
              <a:t>Статья 41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sz="2400" dirty="0">
                <a:solidFill>
                  <a:schemeClr val="accent1"/>
                </a:solidFill>
              </a:rPr>
              <a:t>1.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Каждый имеет право на охрану здоровья и медицинскую помощь. Медицинская помощь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в государственных и муниципальных учреждениях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здравоохранения оказывается гражданам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БЕСПЛАТНО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за счет средств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соответствующего бюджета, страховых взносов, других поступлений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2. В Российской Федерации финансируются федеральные программы охраны и укрепления здоровья населения, принимаются меры по развитию государственной, муниципальной, частной систем здравоохранения, поощряется деятельность, способствующая укреплению здоровья человека, развитию физической культуры и спорта, экологическому и санитарно-эпидемиологическому благополучию.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3. Сокрытие должностными лицами фактов и обстоятельств, создающих угрозу для жизни и здоровья людей, влечет за собой ответственность в соответствии с федеральным законом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1D7A08-9D19-46B1-9A8E-CE7B8E60BDB4}"/>
              </a:ext>
            </a:extLst>
          </p:cNvPr>
          <p:cNvSpPr txBox="1"/>
          <p:nvPr/>
        </p:nvSpPr>
        <p:spPr>
          <a:xfrm>
            <a:off x="838199" y="1345832"/>
            <a:ext cx="10919691" cy="487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Статья 19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Право на медицинскую помощь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Пациент имеет право на: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6) получение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лечебного питания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случае нахождения пациента на лечении в стационарных условиях;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7) защиту сведений, составляющих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врачебную тайну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8)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отказ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 медицинского вмешательства;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9)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возмещение вреда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причиненного здоровью при оказании ему медицинской помощи;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10) допуск к нему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адвоката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или законного представителя для защиты своих прав;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11) допуск к нему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священнослужителя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а в случае нахождения пациента на лечении в стационарных условиях - на предоставление условий для отправления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религиозных обрядов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проведение которых возможно в стационарных условиях, в том числе на предоставление отдельного помещения, если это не нарушает внутренний распорядок медицинской организации.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676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"/>
            <a:ext cx="10256519" cy="8641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ИНФОРМИРОВАННОЕ ДОБРОВОЛЬНОЕ СОГЛАСИЕ</a:t>
            </a:r>
            <a:endParaRPr lang="ru-RU" sz="20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1D7A08-9D19-46B1-9A8E-CE7B8E60BDB4}"/>
              </a:ext>
            </a:extLst>
          </p:cNvPr>
          <p:cNvSpPr txBox="1"/>
          <p:nvPr/>
        </p:nvSpPr>
        <p:spPr>
          <a:xfrm>
            <a:off x="1015832" y="681038"/>
            <a:ext cx="10742058" cy="5752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закон от 21.11.2011 № 323-ФЗ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Статья 20. 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Информированное добровольное согласие на медицинское вмешательство и на отказ от медицинского вмешательства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Необходимым предварительным условием медицинского вмешательства является дача </a:t>
            </a:r>
            <a:r>
              <a:rPr kumimoji="0" lang="ru-RU" sz="2000" b="1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информированного добровольного согласия гражданина или его законного представителя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медицинское вмешательство на основании предоставленной медицинским работником в доступной форме полной информации о целях, методах оказания медицинской помощи, связанном с ними риске, возможных вариантах медицинского вмешательства, о его последствиях, а также о предполагаемых результатах оказания медицинской помощи.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Гражданин, один из родителей или иной законный представитель лица, …,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имеют право отказаться от медицинского вмешательства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или потребовать его прекращения…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Информированное добровольное согласие </a:t>
            </a:r>
            <a:r>
              <a:rPr kumimoji="0" lang="ru-RU" sz="2000" b="1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оформляется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после выбора медицинской организации и врача </a:t>
            </a:r>
            <a:r>
              <a:rPr kumimoji="0" lang="ru-RU" sz="2000" b="1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первом обращении в медицинскую организацию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предоставлением первичной медико-санитарной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1102127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909" y="365128"/>
            <a:ext cx="10614891" cy="8641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ТАКИЕ ЗАКОННЫЕ ПРЕДСТАВИТЕЛИ?</a:t>
            </a:r>
            <a:endParaRPr lang="ru-RU" sz="20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1D7A08-9D19-46B1-9A8E-CE7B8E60BDB4}"/>
              </a:ext>
            </a:extLst>
          </p:cNvPr>
          <p:cNvSpPr txBox="1"/>
          <p:nvPr/>
        </p:nvSpPr>
        <p:spPr>
          <a:xfrm>
            <a:off x="585216" y="886968"/>
            <a:ext cx="11172675" cy="602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2" marR="0" lvl="0" indent="-342892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Несовершеннолетние, не достигшие 14-ти лет (малолетние)-Родители, усыновители, опекуны</a:t>
            </a:r>
          </a:p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Ст. 28 ГК РФ (часть 1), ст. 64 СКРФ</a:t>
            </a:r>
          </a:p>
          <a:p>
            <a:pPr marL="342892" marR="0" lvl="0" indent="-342892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Несовершеннолетние в возрасте от 14 до 18 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усыновители, попечители</a:t>
            </a:r>
          </a:p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Ст. 26 ГК РФ (часть 1), ст. 64 СК РФ</a:t>
            </a:r>
          </a:p>
          <a:p>
            <a:pPr marL="342892" marR="0" lvl="0" indent="-342892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Дети, оставшиеся без попечения родителей, до передачи в семью на воспитание-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Органы опеки и попечительства</a:t>
            </a:r>
          </a:p>
          <a:p>
            <a:pPr marL="342892" marR="0" lvl="0" indent="-342892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Граждане, признанные судом недееспособными вследствие психического расстройства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Опекун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</a:t>
            </a:r>
          </a:p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Статья 32 ГК РФ (часть 1)</a:t>
            </a:r>
          </a:p>
          <a:p>
            <a:pPr marL="342892" marR="0" lvl="0" indent="-342892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Пациенты, признанные в установленном законом порядке недееспособными, но не имеющие законного представителя-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Администрация и медицинский персонал психиатрического стационара </a:t>
            </a:r>
          </a:p>
          <a:p>
            <a:pPr marL="0" marR="0" lvl="0" indent="0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Ст. 39 Закона РФ от 02.07.1992 N 3185-1 «О психиатрической помощи и гарантиях прав граждан при ее оказании»</a:t>
            </a:r>
          </a:p>
          <a:p>
            <a:pPr marL="342892" marR="0" lvl="0" indent="-342892" algn="l" defTabSz="914400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Недееспособные или не полностью дееспособные граждане, помещенные под надзор в образовательные организации, медицинские организации, организации, оказывающие социальные услуги, или иные организации, в том числе в организации для детей-сирот и детей, оставшихся без попечения родителей-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Ст. 35 Гражданского кодекса РФ (ч.1)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7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"/>
            <a:ext cx="10256519" cy="8641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ИНФОРМИРОВАННОЕ ДОБРОВОЛЬНОЕ СОГЛАСИЕ</a:t>
            </a:r>
            <a:endParaRPr lang="ru-RU" sz="20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1D7A08-9D19-46B1-9A8E-CE7B8E60BDB4}"/>
              </a:ext>
            </a:extLst>
          </p:cNvPr>
          <p:cNvSpPr txBox="1"/>
          <p:nvPr/>
        </p:nvSpPr>
        <p:spPr>
          <a:xfrm>
            <a:off x="1015832" y="681038"/>
            <a:ext cx="10742058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закон от 21.11.2011 № 323-ФЗ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Статья 20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Информированное добровольное согласие на медицинское вмешательство и на отказ от медицинского вмешательства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Медицинское вмешательство без согласия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гражданина, одного из родителей или иного законного представителя допускается: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если медицинское вмешательство необходимо по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экстренным показаниям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устранения угрозы жизни человека и если его состояние не позволяет выразить свою волю или отсутствуют законные представители (в отношении лиц, указанных в части 2 настоящей статьи);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в отношении лиц, страдающих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заболеваниями, представляющими опасность для окружающих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в отношении лиц, страдающих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тяжелыми психическими расстройствами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4) в отношении лиц,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совершивших общественно опасные деяния (преступления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5) при проведении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судебно-медицинской экспертизы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(или) судебно-психиатрической экспертизы;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6) при оказании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паллиативной медицинской помощи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если состояние гражданина не позволяет выразить ему свою волю и отсутствует законный представитель.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342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"/>
            <a:ext cx="10256519" cy="8641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ИНФОРМИРОВАННОЕ ДОБРОВОЛЬНОЕ СОГЛАСИЕ</a:t>
            </a:r>
            <a:endParaRPr lang="ru-RU" sz="20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1D7A08-9D19-46B1-9A8E-CE7B8E60BDB4}"/>
              </a:ext>
            </a:extLst>
          </p:cNvPr>
          <p:cNvSpPr txBox="1"/>
          <p:nvPr/>
        </p:nvSpPr>
        <p:spPr>
          <a:xfrm>
            <a:off x="1015832" y="681038"/>
            <a:ext cx="10742058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Федеральный закон от 21.11.2011 № 323-ФЗ</a:t>
            </a:r>
            <a:b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Статья 20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Информированное добровольное согласие на медицинское вмешательство и на отказ от медицинского вмешательства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Медицинское вмешательство без согласия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гражданина, одного из родителей или иного законного представителя допускается: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если медицинское вмешательство необходимо по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экстренным показаниям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устранения угрозы жизни человека и если его состояние не позволяет выразить свою волю или отсутствуют законные представители (в отношении лиц, указанных в части 2 настоящей статьи);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2) в отношении лиц, страдающих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заболеваниями, представляющими опасность для окружающих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3) в отношении лиц, страдающих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тяжелыми психическими расстройствами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4) в отношении лиц,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совершивших общественно опасные деяния (преступления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5) при проведении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судебно-медицинской экспертизы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(или) судебно-психиатрической экспертизы;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6) при оказании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паллиативной медицинской помощи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если состояние гражданина не позволяет выразить ему свою волю и отсутствует законный представитель.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65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"/>
            <a:ext cx="10256519" cy="8641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ИНФОРМИРОВАННОЕ ДОБРОВОЛЬНОЕ СОГЛАСИЕ</a:t>
            </a:r>
            <a:endParaRPr lang="ru-RU" sz="20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>
                  <a:solidFill>
                    <a:srgbClr val="EA366B"/>
                  </a:solidFill>
                  <a:hlinkClick r:id="rId4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1D7A08-9D19-46B1-9A8E-CE7B8E60BDB4}"/>
              </a:ext>
            </a:extLst>
          </p:cNvPr>
          <p:cNvSpPr txBox="1"/>
          <p:nvPr/>
        </p:nvSpPr>
        <p:spPr>
          <a:xfrm>
            <a:off x="905256" y="681038"/>
            <a:ext cx="1085263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ИДС должно быть: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AutoNum type="arabicPeriod"/>
              <a:tabLst/>
              <a:defRPr/>
            </a:pP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Свободное и добровольное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AutoNum type="arabicPeriod"/>
              <a:tabLst/>
              <a:defRPr/>
            </a:pP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Предварительное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AutoNum type="arabicPeriod"/>
              <a:tabLst/>
              <a:defRPr/>
            </a:pP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какого-либо давления на пациента, например, основанного на доверительных отношениях c врачом или предложении денег (в случае согласия на донорство органов)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AutoNum type="arabicPeriod"/>
              <a:tabLst/>
              <a:defRPr/>
            </a:pP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Согласие пациента должно быть явно и четко выраженным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AutoNum type="arabicPeriod"/>
              <a:tabLst/>
              <a:defRPr/>
            </a:pP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должен получить при его предоставлении необходимые сведения о своем здоровье, рисках, сути и последствиях вмешательства, а также о рисках невмешательства доступным языком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AutoNum type="arabicPeriod"/>
              <a:tabLst/>
              <a:defRPr/>
            </a:pP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Пациенту нельзя давать искаженную и одностороннюю информацию с целью повлиять на его выбор.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AutoNum type="arabicPeriod"/>
              <a:tabLst/>
              <a:defRPr/>
            </a:pP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Пациенту необходимо предоставить достаточно времени, чтобы спокойно сделать осознанный выбор, а врачи должны убедиться в том, что пациент понял всю информацию, которые они пытаются донести, находясь в здравом уме и трезвой памяти.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AutoNum type="arabicPeriod"/>
              <a:tabLst/>
              <a:defRPr/>
            </a:pPr>
            <a:r>
              <a:rPr lang="ru-RU" sz="15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Информированное согласие или отказ от медицинского вмешательства должны быть оформлены письменно.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tabLst/>
              <a:defRPr/>
            </a:pP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hlinkClick r:id="rId6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Приказ Министерства здравоохранения РФ от 20 декабря 2012 г. N 1177н </a:t>
            </a: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"Об утверждении порядка дачи информированного добровольного согласия на медицинское вмешательство и отказа от медицинского вмешательства в отношении определенных видов медицинских вмешательств, форм информированного добровольного согласия на медицинское вмешательство и форм отказа от медицинского вмешательства" </a:t>
            </a:r>
          </a:p>
        </p:txBody>
      </p:sp>
    </p:spTree>
    <p:extLst>
      <p:ext uri="{BB962C8B-B14F-4D97-AF65-F5344CB8AC3E}">
        <p14:creationId xmlns:p14="http://schemas.microsoft.com/office/powerpoint/2010/main" val="2939341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92" y="146303"/>
            <a:ext cx="10046207" cy="9510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ВРАЧА И МЕДИЦИНСКОЙ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283"/>
            <a:ext cx="10515600" cy="4782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Статья 21. </a:t>
            </a:r>
            <a:r>
              <a:rPr lang="ru-RU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врача и медицинской организации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гражданин.. имеет право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выбор медицинской организации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чаще чем один раз в год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исключением случаев изменения места жительства или места пребывания гражданина). 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 имеет право на выбор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врача-терапевта, врача-терапевта участкового, врача-педиатра, врача-педиатра участкового, врача общей </a:t>
            </a:r>
            <a:r>
              <a:rPr 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практики …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фельдшера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чаще чем один раз в год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(за исключением случаев замены медицинской организации) путем подачи заявления лично или через своего представителя на имя руководителя медицинской организации.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к врачу-спец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иалисту осуществляется: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направлению врача-терапевта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участкового, врача-педиатра участкового, врача общей практики (семейного врача), фельдшера, врача-специалиста;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самостоятельного обращения гражданина-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учетом порядков оказания медицинской помощи.</a:t>
            </a:r>
          </a:p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больницу пациента направляет лечащий врач, который обязан проинформировать гражданина 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выбора больницы, если этот выбор есть.</a:t>
            </a:r>
          </a:p>
          <a:p>
            <a:pPr marL="342900" indent="-342900">
              <a:buAutoNum type="arabicPeriod"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F1B27-3A5F-4DF3-A07D-2FC0B1785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94" y="68219"/>
            <a:ext cx="938865" cy="865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435C2B-C64D-4CB9-9A32-B2709E12A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3210"/>
            <a:ext cx="1097375" cy="1097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12AF31-2C1B-4E30-B6AA-7EF07B41D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4625" y="0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43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ИНФОРМАЦИИ О СОСТОЯНИИ ЗДОРОВЬЯ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0834"/>
            <a:ext cx="10515600" cy="4946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22. Информация о состоянии здоровья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Каждый имеет право получить в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доступной для него форме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имеющуюся в медицинской организации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 о состоянии своего здоровья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сведения о результатах медицинского обследования, наличии заболевания,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установленном диагнозе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 прогнозе развития заболевания, методах оказания медицинской помощи, связанном с ними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возможных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видах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медицинского вмешательства, его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последствиях и результатах оказания медицинской помощи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Информация о состоянии здоровья предоставляется пациенту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 лечащим врачом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другими медицинскими работниками, принимающими непосредственное участие в медицинском обследовании и лечении. 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состоянии здоровья детей до 15 лет и " недееспособных» граждан предоставляется их законным представителям ( родителям/опекунам). 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состоянии здоровья лиц с 15 до 18 лет предоставляется им самим и до достижения 18 лет </a:t>
            </a:r>
            <a:r>
              <a:rPr lang="ru-RU" sz="16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законным представителям ( родителям/ опекунам…)</a:t>
            </a:r>
            <a:r>
              <a:rPr lang="ru-RU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если они</a:t>
            </a:r>
            <a:r>
              <a:rPr lang="ru-RU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приобрели дееспособность в полном объеме (если они не вступили в брак или не родители детей)</a:t>
            </a:r>
            <a:endParaRPr lang="ru-RU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BABE92-3CD7-4119-BE49-8FC655A20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0" y="0"/>
            <a:ext cx="938865" cy="865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CE6520-4B48-4716-978D-9F0E6BFA5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625"/>
            <a:ext cx="1097375" cy="1097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893833-D955-4AC7-A12C-960658EB6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4625" y="0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65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ОСОБЫЙ СЛУЧАЙ О ПРЕДОСТАВЛЕНИИ ИНФОРМАЦИИ О ЗДОРОВЬЕ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22. Информация о состоянии здоровья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Информация о состоянии здоровья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может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предоставлена пациенту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 его воли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случае неблагоприятного прогноза развития заболевания информация должна сообщаться в деликатной форме гражданину или его супругу (супруге), одному из близких родственников (</a:t>
            </a:r>
            <a:r>
              <a:rPr lang="ru-RU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детям, родителям, усыновленным, усыновителям, родным братьям и родным сестрам, внукам, дедушкам, бабушкам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если пациент не запретил сообщать им об этом и (или) не определил иное лицо, которому должна быть передана такая информация.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51EFC3-CD9C-4AA1-9B43-EA0054EEF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056" y="3674379"/>
            <a:ext cx="3675888" cy="24517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014837-563D-42CF-9509-75183C414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21" y="0"/>
            <a:ext cx="938865" cy="8657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D1BFCB-9A66-47D4-B99D-1367EE599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625"/>
            <a:ext cx="1097375" cy="1097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55F08A-9442-4CC7-91AE-9B74E5FFC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4625" y="-1893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44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ПОЛУЧЕНИЯ ИНФОРМАЦИИ О СОСТОЯНИИ ЗДОРОВЬЯ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indent="0">
              <a:buNone/>
            </a:pP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22. Информация о состоянии здоровья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Пациент либо его законный представитель имеет право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 ЗНАКОМИТЬСЯ с медицинской документацией,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отражающей состояние его здоровья, в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порядке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установленном МЗ РФ, и получать на основании такой документации консультации у других специалистов.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Заявление пациента НА ИМЯ ГЛАВНОГО ВРАЧА---Рассмотрение администрацией в течение 30 дней---ознакомление в специальном помещении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Пациент либо его законный представитель имеет право по запросу, направленному в том числе в электронной форме,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отражающие состояние здоровья пациента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документы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(их копии) и выписки из них, в том числе в форме электронных документов…при предъявлении ПАСПОРТА..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Справки выдаются лечащим врачом или другими врачами-специалистами, …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16.Медицинские заключения должны быть выданы в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срок, не превышающий 3 рабочих дней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заключения о причине смерти и диагнозе заболевания должно быть выдано в день обращения лица, </a:t>
            </a:r>
            <a:endParaRPr lang="ru-RU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C647E5-58CA-4406-B04F-C7FC44FAB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12" y="162201"/>
            <a:ext cx="938865" cy="865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907371-5912-4D1F-B602-F6E8DE246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625"/>
            <a:ext cx="1097375" cy="1097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045B59-0237-4597-81EF-C70F1A224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4625" y="0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3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716" y="-1"/>
            <a:ext cx="10435876" cy="12595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Конституция РФ (с изменениями от 01.07.2020)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5ED0A-F4B9-4E6D-925E-E4101925AC82}"/>
              </a:ext>
            </a:extLst>
          </p:cNvPr>
          <p:cNvSpPr txBox="1"/>
          <p:nvPr/>
        </p:nvSpPr>
        <p:spPr>
          <a:xfrm>
            <a:off x="914400" y="914400"/>
            <a:ext cx="1011888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1"/>
                </a:solidFill>
                <a:hlinkClick r:id="rId5"/>
              </a:rPr>
              <a:t>Статья 72</a:t>
            </a:r>
            <a:endParaRPr lang="ru-RU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/>
                </a:solidFill>
              </a:rPr>
              <a:t>1.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 совместном ведении Российской Федерации и субъектов Российской Федерации находятся: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ж) координация вопросов здравоохранения, в том числе обеспечение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оказания доступной и качественной медицинской помощи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сохранение и укрепление общественного здоровья, создание условий для ведения здорового образа жизни, формирования культуры ответственного отношения граждан к своему здоровью; социальная защита, включая социальное обеспечение;</a:t>
            </a: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Статья 132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1. Органы местного самоуправления самостоятельно управляют муниципальной собственностью, формируют, утверждают и исполняют местный бюджет, вводят местные налоги и сборы, решают иные вопросы местного значения, а также в соответствии с федеральным законом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обеспечивают в пределах своей компетенции доступность медицинской помощи. </a:t>
            </a:r>
          </a:p>
        </p:txBody>
      </p:sp>
    </p:spTree>
    <p:extLst>
      <p:ext uri="{BB962C8B-B14F-4D97-AF65-F5344CB8AC3E}">
        <p14:creationId xmlns:p14="http://schemas.microsoft.com/office/powerpoint/2010/main" val="39272603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 факторах, влияющих на здоровье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76218"/>
            <a:ext cx="10642600" cy="4800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23. Информация о факторах, влияющих на здоровье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имеют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получение достоверной и своевременной информации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 факторах, способствующих сохранению здоровья или оказывающих на него вредное влияние, включая информацию 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санитарно-эпидемиологическом благополучии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проживания,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состоянии среды обитания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рациональных нормах питания, качестве и безопасности продукции производственно-технического назначения,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пищевых продуктов, товаров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личных и бытовых нужд, потенциальной опасности для здоровья человека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выполняемых работ и оказываемых услуг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Такая информация предоставляется органами государственной власти и органами местного самоуправления в соответствии с их полномочиями…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EFC28C-D18F-4CEE-86AD-358F78D34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5" y="30018"/>
            <a:ext cx="938865" cy="865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A64A5B-EABD-46A0-92BD-0086F7E79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0625"/>
            <a:ext cx="1097375" cy="1097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E67AC4-AF88-4799-B313-87187E48C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861" y="0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86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Обязанности граждан в сфере охраны здоровья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09" y="1403926"/>
            <a:ext cx="10919691" cy="4987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indent="0">
              <a:buNone/>
            </a:pP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Статья 27</a:t>
            </a:r>
            <a:r>
              <a:rPr lang="ru-RU" sz="1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обязаны заботиться о сохранении своего здоровья.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Граждане в случаях, предусмотренных законодательством Российской Федерации,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обязаны проходить медицинские осмотры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граждане, страдающие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заболеваниями, представляющими опасность для окружающих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случаях, предусмотренных законодательством Российской Федерации,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обязаны проходить медицинское обследование и лечение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заниматься профилактикой этих заболеваний.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Граждане, находящиеся на лечении, обязаны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соблюдать режим лечения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определенный на период их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временной нетрудоспособности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поведения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пациента в медицинских организациях.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A50B70-9190-4D92-8CBE-5D0949AB1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" y="162201"/>
            <a:ext cx="938865" cy="865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E61872-D68B-45D2-A56E-5B70D80B7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4625" y="0"/>
            <a:ext cx="1097375" cy="1097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5A4A45-B5E6-4169-A142-680ABB92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838" y="5842875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28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28. Общественные объединения по защите прав граждан в сфере охраны здоровья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Граждане имеют право на создание </a:t>
            </a:r>
            <a:r>
              <a:rPr lang="ru-RU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общественных объединений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защите прав граждан в сфере охраны здоровья, формируемых на добровольной основе.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Общественные объединения по защите прав граждан в сфере охраны здоровья могут в установленном законодательством Российской Федерации порядке принимать </a:t>
            </a:r>
            <a:r>
              <a:rPr lang="ru-RU" sz="1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разработке норм и правил в сфере охраны здоровья и решении вопросов, связанных с нарушением таких норм и правил</a:t>
            </a:r>
            <a:r>
              <a:rPr lang="ru-RU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583DCB-A6F2-44EC-B7FC-BE97FC11E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8865" cy="865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E0D81D-2481-46DB-9166-6A38A89C8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625" y="0"/>
            <a:ext cx="1097375" cy="1097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0DE81F-EA32-410F-88E9-1E8E9A574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625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61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96" y="82297"/>
            <a:ext cx="10357104" cy="105301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Права пациента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73" y="1366982"/>
            <a:ext cx="10624127" cy="480998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Гарантированный объем бесплатной медицинской помощи всех форм и видов - ТПГГ+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бюджет+рег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бюджеты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 интересов детей и пациентов при организации медицинской помощи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выбор врача и медицинской организации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Запрет в отказе в медицинской помощи, взимание платы за оказание МП в рамках ПГГ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отказ от медицинской помощи.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и качество медицинской помощи (достаточное количество МО с достаточным количеством квалифицированных мед. работников, транспортная доступность и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безбарьерность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МО,)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мед. Помощи на основании Порядков, клинических рекомендаций и стандартов МП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защита в случае потери здоровья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(диспансеризация, профосмотры, диспансерное наблюдение)</a:t>
            </a:r>
          </a:p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18AE17-1BA6-48A3-9713-306928684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8" y="0"/>
            <a:ext cx="938865" cy="865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9297D6-4567-4123-8659-2C6C04073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625" y="0"/>
            <a:ext cx="1097375" cy="1097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8140E9-DAB7-4DC8-A14D-22AB9F031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625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48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36" y="365127"/>
            <a:ext cx="10430164" cy="101109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Права пациента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64" y="1493162"/>
            <a:ext cx="10651836" cy="4803874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10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врачебной тайны</a:t>
            </a:r>
          </a:p>
          <a:p>
            <a:pPr marL="457200" indent="-457200">
              <a:buAutoNum type="arabicPeriod" startAt="10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информации о своем здоровье, выбор пациентом лица для передачи сведения о своем здоровье</a:t>
            </a:r>
          </a:p>
          <a:p>
            <a:pPr marL="457200" indent="-457200">
              <a:buFont typeface="Wingdings" pitchFamily="2" charset="2"/>
              <a:buAutoNum type="arabicPeriod" startAt="10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Облегчение боли при получении мед помощи</a:t>
            </a:r>
          </a:p>
          <a:p>
            <a:pPr marL="457200" indent="-457200">
              <a:buAutoNum type="arabicPeriod" startAt="10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питания в стационаре, госпитализация одного из родителей с ребенком до 4х лет и до 18 лет при определенных мед. показаниях, посещение родственников пациента в стационаре, включая реанимацию, допуск адвоката и священнослужителей к пациенту в стационар </a:t>
            </a:r>
            <a:r>
              <a:rPr lang="ru-RU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соблюдении определённых условий.</a:t>
            </a:r>
          </a:p>
          <a:p>
            <a:pPr marL="457200" indent="-457200">
              <a:buAutoNum type="arabicPeriod" startAt="10"/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вреда, нанесенного при получении мед помощи</a:t>
            </a:r>
          </a:p>
          <a:p>
            <a:pPr marL="457200" indent="-457200">
              <a:buAutoNum type="arabicPeriod" startAt="10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5076E5-FA64-4105-8163-60A64894D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76" y="248183"/>
            <a:ext cx="938865" cy="865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E060E0-842B-4025-B042-D33B82362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625" y="0"/>
            <a:ext cx="1097375" cy="1097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681375-1A4F-4AE8-A53D-CF8E1D6BF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625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29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lvl="0" indent="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6000" dirty="0">
                <a:solidFill>
                  <a:srgbClr val="FF0000"/>
                </a:solidFill>
                <a:latin typeface="Lucida Sans Unicode"/>
              </a:rPr>
              <a:t>Куда обратиться за помощью, если вы считаете что ваши права нарушены?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4930E6-FE22-4128-8CDC-7DE4AE627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94" y="250974"/>
            <a:ext cx="938865" cy="865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DC444-3F96-4697-9472-51146CB0B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625" y="0"/>
            <a:ext cx="1097375" cy="1097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FE632C-9E67-4BBD-9F9F-128723BB6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82438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82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5F4A19-23A6-494F-956A-3AFA0558B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895" y="174171"/>
            <a:ext cx="6644210" cy="61832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799164-726D-4DA0-8DE5-C461595E7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8865" cy="8657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A6333B-6D38-4E8F-AC4B-27B6EB786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861" y="0"/>
            <a:ext cx="1097375" cy="1097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04B8CB-D684-4641-B74E-AF1B59BA5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60625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692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1"/>
            <a:ext cx="10402824" cy="13392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 ПАЦИЕНТА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F09AD2-C277-4BB0-8B96-BF2E2C7D8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2" y="1043913"/>
            <a:ext cx="10178842" cy="53417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9D3EA9-48B1-49F0-8CCD-BD1D1C1C0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13" y="221544"/>
            <a:ext cx="938865" cy="865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FBA934-9042-49AC-AD4D-A58CAB930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9818" y="-10124"/>
            <a:ext cx="1097375" cy="1097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2CD7DC-3E76-4298-B56C-F35E9BD52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193" y="5760625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6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B6E20-C527-473C-A688-6DF83FED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Горячая линия по правам пациента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Всероссийского союза пациентов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lvl="0" indent="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700" i="1" dirty="0">
                <a:solidFill>
                  <a:srgbClr val="0070C0"/>
                </a:solidFill>
                <a:latin typeface="Lucida Sans Unicode"/>
              </a:rPr>
              <a:t>вопросы, связанные с правами пациентов</a:t>
            </a:r>
            <a:endParaRPr lang="ru-RU" sz="2700" dirty="0">
              <a:solidFill>
                <a:srgbClr val="0070C0"/>
              </a:solidFill>
              <a:latin typeface="Lucida Sans Unicode"/>
            </a:endParaRPr>
          </a:p>
          <a:p>
            <a:pPr marL="109728" lvl="0" indent="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700" dirty="0">
                <a:solidFill>
                  <a:prstClr val="black"/>
                </a:solidFill>
                <a:latin typeface="Lucida Sans Unicode"/>
              </a:rPr>
              <a:t> </a:t>
            </a:r>
          </a:p>
          <a:p>
            <a:pPr marL="109728" lvl="0" indent="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700" i="1" dirty="0">
                <a:solidFill>
                  <a:srgbClr val="0070C0"/>
                </a:solidFill>
                <a:latin typeface="Lucida Sans Unicode"/>
              </a:rPr>
              <a:t>тел.</a:t>
            </a:r>
            <a:r>
              <a:rPr lang="ru-RU" sz="2700" i="1" dirty="0">
                <a:solidFill>
                  <a:prstClr val="black"/>
                </a:solidFill>
                <a:latin typeface="Lucida Sans Unicode"/>
              </a:rPr>
              <a:t> </a:t>
            </a:r>
            <a:r>
              <a:rPr lang="ru-RU" sz="4000" b="1" i="1" dirty="0">
                <a:solidFill>
                  <a:srgbClr val="C00000"/>
                </a:solidFill>
                <a:latin typeface="Lucida Sans Unicode"/>
              </a:rPr>
              <a:t>8-800-500-82-66 </a:t>
            </a:r>
          </a:p>
          <a:p>
            <a:pPr marL="109728" lvl="0" indent="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endParaRPr lang="ru-RU" sz="4000" b="1" i="1" dirty="0">
              <a:solidFill>
                <a:srgbClr val="C00000"/>
              </a:solidFill>
              <a:latin typeface="Lucida Sans Unicode"/>
            </a:endParaRPr>
          </a:p>
          <a:p>
            <a:pPr marL="109728" lvl="0" indent="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700" i="1" dirty="0">
                <a:solidFill>
                  <a:srgbClr val="0070C0"/>
                </a:solidFill>
                <a:latin typeface="Lucida Sans Unicode"/>
              </a:rPr>
              <a:t>время работы с 12:00 до 17:00 по московскому времени </a:t>
            </a:r>
          </a:p>
          <a:p>
            <a:pPr marL="109728" lvl="0" indent="0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700" i="1" dirty="0">
                <a:solidFill>
                  <a:srgbClr val="0070C0"/>
                </a:solidFill>
                <a:latin typeface="Lucida Sans Unicode"/>
              </a:rPr>
              <a:t>будние дни</a:t>
            </a:r>
            <a:endParaRPr lang="ru-RU" sz="2700" dirty="0">
              <a:solidFill>
                <a:srgbClr val="0070C0"/>
              </a:solidFill>
              <a:latin typeface="Lucida Sans Unicode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57F034-EFDB-444E-96B9-F6576C612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5" y="321254"/>
            <a:ext cx="938865" cy="865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7784A9-C497-4B98-81D2-712CA25CA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625" y="0"/>
            <a:ext cx="1097375" cy="1097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D68B2E-CCF9-4BB9-A244-EA9DF8319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60625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81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1055-7B1F-403B-8830-813A4CEE3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ru-RU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BD03D8-D145-4A6B-8AA7-0F0212A3F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67" y="248183"/>
            <a:ext cx="938865" cy="8657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20CC1F-AD15-4001-B4C8-8996B1D99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625" y="0"/>
            <a:ext cx="1097375" cy="10973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0AE42D-9A41-4A5E-BA32-07F1E7562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198" y="181121"/>
            <a:ext cx="2627604" cy="9327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233927-194A-4E30-8198-B162B3A08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91323"/>
            <a:ext cx="10973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716" y="-1"/>
            <a:ext cx="10435876" cy="12595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/>
            <a:r>
              <a:rPr lang="ru-RU" sz="2800" dirty="0">
                <a:solidFill>
                  <a:srgbClr val="5A69A9"/>
                </a:solidFill>
              </a:rPr>
              <a:t>ПРОГРАММА ГОСУДАРСТВЕННЫХ ГАРАНТИЙ БЕСПЛАТНОГО ОКАЗАНИЯ ГРАЖДАНАМ МЕДИЦИНСКОЙ ПОМОЩИ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B340AC-C767-40CC-A476-53EBCB8B276E}"/>
              </a:ext>
            </a:extLst>
          </p:cNvPr>
          <p:cNvSpPr txBox="1"/>
          <p:nvPr/>
        </p:nvSpPr>
        <p:spPr>
          <a:xfrm>
            <a:off x="356616" y="1259554"/>
            <a:ext cx="112379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ОБЪЕМ  И УСЛОВИЯ ОКАЗАНИЯ БЕСПЛАТНОЙ МЕДИЦИНСКОЙ ПОМОЩИ ГРАЖДАНАМ РФ УТВЕРЖДАЕТСЯ В КАЖДОМ ДЕКАБРЕ:</a:t>
            </a:r>
          </a:p>
          <a:p>
            <a:pPr marL="0" indent="0" algn="ctr">
              <a:buNone/>
            </a:pPr>
            <a:endParaRPr lang="ru-RU" sz="2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</a:rPr>
              <a:t>ПРАВИТЕЛЬСТВО РОССИЙСКОЙ ФЕДЕРАЦИИ</a:t>
            </a:r>
          </a:p>
          <a:p>
            <a:pPr marL="0" indent="0" algn="ctr">
              <a:buNone/>
            </a:pPr>
            <a:endParaRPr lang="ru-RU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  <a:hlinkClick r:id="rId5"/>
              </a:rPr>
              <a:t>ПОСТАНОВЛЕНИЕ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</a:rPr>
              <a:t>28 декабря 2020 года №2299</a:t>
            </a:r>
          </a:p>
          <a:p>
            <a:pPr marL="0" indent="0" algn="ctr">
              <a:buNone/>
            </a:pPr>
            <a:endParaRPr lang="ru-RU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</a:rPr>
              <a:t>О ПРОГРАММЕ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</a:rPr>
              <a:t>ГОСУДАРСТВЕННЫХ ГАРАНТИЙ БЕСПЛАТНОГО ОКАЗАНИЯ ГРАЖДАНАМ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</a:rPr>
              <a:t>МЕДИЦИНСКОЙ ПОМОЩИ НА 2021 ГОД И НА ПЛАНОВЫЙ ПЕРИОД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</a:rPr>
              <a:t>2022 И 2023 ГОДОВ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8757A4-7A7C-4240-8CBA-7426D8FC39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5134" y="2272082"/>
            <a:ext cx="178628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6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716" y="-1"/>
            <a:ext cx="10435876" cy="125955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800" dirty="0">
                <a:solidFill>
                  <a:srgbClr val="5A69A9"/>
                </a:solidFill>
              </a:rPr>
              <a:t>ФЕДЕРАЛЬНЫЙ ЗАКОН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3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323BBB9-6B2E-4ABB-9197-A572ED922AA1}"/>
              </a:ext>
            </a:extLst>
          </p:cNvPr>
          <p:cNvSpPr txBox="1"/>
          <p:nvPr/>
        </p:nvSpPr>
        <p:spPr>
          <a:xfrm>
            <a:off x="822960" y="1097280"/>
            <a:ext cx="102717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hlinkClick r:id="rId5"/>
              </a:rPr>
              <a:t>Об основах охраны здоровья граждан в Российской Федерации № 323-ФЗ от 21.11.2011 </a:t>
            </a:r>
            <a:r>
              <a:rPr lang="ru-RU" sz="3200" b="1" dirty="0">
                <a:solidFill>
                  <a:schemeClr val="accent1"/>
                </a:solidFill>
              </a:rPr>
              <a:t>–</a:t>
            </a:r>
          </a:p>
          <a:p>
            <a:pPr algn="ctr"/>
            <a:br>
              <a:rPr lang="ru-RU" sz="3200" b="1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>главный закон об организации системы здравоохранения и правах пациента в РФ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2C7378-E419-433D-869A-380E9CE4E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684" y="3671780"/>
            <a:ext cx="433463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7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218932"/>
            <a:ext cx="10695709" cy="1194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Lucida Sans Unicode"/>
              </a:rPr>
              <a:t>ОСНОВНЫЕ ПРИНЦИПЫ ОХРАНЫ ЗДОРОВЬЯ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316212"/>
            <a:ext cx="11134345" cy="5425212"/>
          </a:xfrm>
        </p:spPr>
        <p:txBody>
          <a:bodyPr>
            <a:normAutofit/>
          </a:bodyPr>
          <a:lstStyle/>
          <a:p>
            <a:pPr marL="0" lv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1200" i="1" dirty="0">
                <a:solidFill>
                  <a:srgbClr val="FF0000"/>
                </a:solidFill>
                <a:latin typeface="Lucida Sans Unicode"/>
                <a:hlinkClick r:id="rId3"/>
              </a:rPr>
              <a:t>ФЗ «Об основах охраны здоровья граждан в Российской Федерации» </a:t>
            </a:r>
            <a:br>
              <a:rPr lang="ru-RU" sz="1200" i="1" dirty="0">
                <a:solidFill>
                  <a:srgbClr val="FF0000"/>
                </a:solidFill>
                <a:latin typeface="Lucida Sans Unicode"/>
                <a:hlinkClick r:id="rId3"/>
              </a:rPr>
            </a:br>
            <a:r>
              <a:rPr lang="ru-RU" sz="1200" i="1" dirty="0">
                <a:solidFill>
                  <a:srgbClr val="FF0000"/>
                </a:solidFill>
                <a:latin typeface="Lucida Sans Unicode"/>
                <a:hlinkClick r:id="rId3"/>
              </a:rPr>
              <a:t>№ 323-ФЗ от 21.11.2011</a:t>
            </a:r>
          </a:p>
          <a:p>
            <a:pPr marL="0" lv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000" b="1" dirty="0">
                <a:solidFill>
                  <a:srgbClr val="FF0000"/>
                </a:solidFill>
                <a:latin typeface="Lucida Sans Unicode"/>
                <a:hlinkClick r:id="rId3"/>
              </a:rPr>
              <a:t>Статья 4.</a:t>
            </a:r>
            <a:r>
              <a:rPr lang="ru-RU" sz="2000" b="1" dirty="0">
                <a:solidFill>
                  <a:srgbClr val="FF0000"/>
                </a:solidFill>
                <a:latin typeface="Lucida Sans Unicode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Lucida Sans Unicode"/>
              </a:rPr>
              <a:t>:</a:t>
            </a:r>
          </a:p>
          <a:p>
            <a:pPr marL="0" lv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</a:rPr>
              <a:t>1) </a:t>
            </a:r>
            <a:r>
              <a:rPr lang="ru-RU" sz="2400" b="1" dirty="0">
                <a:solidFill>
                  <a:schemeClr val="accent6"/>
                </a:solidFill>
                <a:latin typeface="+mn-lt"/>
              </a:rPr>
              <a:t>соблюдение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прав граждан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в сфере охраны здоровья и </a:t>
            </a:r>
            <a:r>
              <a:rPr lang="ru-RU" sz="2400" b="1" dirty="0">
                <a:solidFill>
                  <a:schemeClr val="accent6"/>
                </a:solidFill>
                <a:latin typeface="+mn-lt"/>
              </a:rPr>
              <a:t>обеспечени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е связанных с этими правами государственных гарантий;</a:t>
            </a:r>
          </a:p>
          <a:p>
            <a:pPr marL="0" lv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</a:rPr>
              <a:t>2) </a:t>
            </a:r>
            <a:r>
              <a:rPr lang="ru-RU" sz="2400" b="1" dirty="0">
                <a:solidFill>
                  <a:schemeClr val="accent6"/>
                </a:solidFill>
                <a:latin typeface="+mn-lt"/>
              </a:rPr>
              <a:t>приоритет интересов пациента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при оказании медицинской помощи;</a:t>
            </a:r>
          </a:p>
          <a:p>
            <a:pPr marL="0" lv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3) </a:t>
            </a:r>
            <a:r>
              <a:rPr lang="ru-RU" sz="2400" b="1" dirty="0">
                <a:solidFill>
                  <a:schemeClr val="accent6"/>
                </a:solidFill>
                <a:latin typeface="+mn-lt"/>
              </a:rPr>
              <a:t>приоритет охраны здоровья детей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0" lv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</a:rPr>
              <a:t>4) </a:t>
            </a:r>
            <a:r>
              <a:rPr lang="ru-RU" sz="2400" b="1" dirty="0">
                <a:solidFill>
                  <a:schemeClr val="accent6"/>
                </a:solidFill>
                <a:latin typeface="+mn-lt"/>
              </a:rPr>
              <a:t>социальная защищенность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граждан в случае </a:t>
            </a:r>
            <a:r>
              <a:rPr lang="ru-RU" sz="2400" b="1" dirty="0">
                <a:solidFill>
                  <a:schemeClr val="accent6"/>
                </a:solidFill>
                <a:latin typeface="+mn-lt"/>
              </a:rPr>
              <a:t>утраты здоровья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;</a:t>
            </a:r>
          </a:p>
          <a:p>
            <a:pPr marL="0" lv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</a:rPr>
              <a:t>5) </a:t>
            </a:r>
            <a:r>
              <a:rPr lang="ru-RU" sz="2400" b="1" dirty="0">
                <a:solidFill>
                  <a:schemeClr val="accent6"/>
                </a:solidFill>
                <a:latin typeface="+mn-lt"/>
              </a:rPr>
              <a:t>ответственность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органов государственной </a:t>
            </a:r>
            <a:r>
              <a:rPr lang="ru-RU" sz="2400" b="1" dirty="0">
                <a:solidFill>
                  <a:schemeClr val="accent6"/>
                </a:solidFill>
                <a:latin typeface="+mn-lt"/>
              </a:rPr>
              <a:t>власти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и органов местного самоуправления, должностных лиц организаций </a:t>
            </a:r>
            <a:r>
              <a:rPr lang="ru-RU" sz="2400" b="1" dirty="0">
                <a:solidFill>
                  <a:schemeClr val="accent6"/>
                </a:solidFill>
                <a:latin typeface="+mn-lt"/>
              </a:rPr>
              <a:t>за обеспечение прав граждан 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в сфере охраны здоровья;</a:t>
            </a:r>
          </a:p>
          <a:p>
            <a:pPr marL="0" lv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</a:rPr>
              <a:t>6) </a:t>
            </a:r>
            <a:r>
              <a:rPr lang="ru-RU" sz="2400" b="1" dirty="0">
                <a:solidFill>
                  <a:srgbClr val="92D050"/>
                </a:solidFill>
                <a:latin typeface="+mn-lt"/>
              </a:rPr>
              <a:t>доступность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и </a:t>
            </a:r>
            <a:r>
              <a:rPr lang="ru-RU" sz="2400" b="1" dirty="0">
                <a:solidFill>
                  <a:srgbClr val="92D050"/>
                </a:solidFill>
                <a:latin typeface="+mn-lt"/>
              </a:rPr>
              <a:t>качество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 медицинской помощи;</a:t>
            </a:r>
          </a:p>
          <a:p>
            <a:pPr marL="0" lv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</a:rPr>
              <a:t>7) </a:t>
            </a:r>
            <a:r>
              <a:rPr lang="ru-RU" sz="2400" b="1" dirty="0">
                <a:solidFill>
                  <a:srgbClr val="92D050"/>
                </a:solidFill>
                <a:latin typeface="+mn-lt"/>
              </a:rPr>
              <a:t>недопустимость отказа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в оказании медицинской помощи;</a:t>
            </a:r>
          </a:p>
          <a:p>
            <a:pPr marL="0" lv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</a:rPr>
              <a:t>8) приоритет </a:t>
            </a:r>
            <a:r>
              <a:rPr lang="ru-RU" sz="2400" b="1" dirty="0">
                <a:solidFill>
                  <a:srgbClr val="92D050"/>
                </a:solidFill>
                <a:latin typeface="+mn-lt"/>
              </a:rPr>
              <a:t>профилактики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в сфере охраны здоровья;</a:t>
            </a:r>
          </a:p>
          <a:p>
            <a:pPr marL="0" lvl="0" indent="0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</a:pPr>
            <a:r>
              <a:rPr lang="ru-RU" sz="2400" dirty="0">
                <a:solidFill>
                  <a:srgbClr val="002060"/>
                </a:solidFill>
                <a:latin typeface="+mn-lt"/>
              </a:rPr>
              <a:t>9)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соблюдение </a:t>
            </a:r>
            <a:r>
              <a:rPr lang="ru-RU" sz="2400" b="1" dirty="0">
                <a:solidFill>
                  <a:srgbClr val="92D050"/>
                </a:solidFill>
                <a:latin typeface="+mn-lt"/>
              </a:rPr>
              <a:t>врачебной тайны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5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6407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218932"/>
            <a:ext cx="10695709" cy="1194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ОХРАНЫ ЗДОРОВЬЯ</a:t>
            </a:r>
            <a:b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реализуются?</a:t>
            </a:r>
            <a:endParaRPr lang="ru-RU" sz="28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55" y="1413692"/>
            <a:ext cx="10984346" cy="53277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Статья 6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Приоритет интересов пациента при оказании медицинской помощи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…реализуется путем:</a:t>
            </a: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соблюдения </a:t>
            </a:r>
            <a:r>
              <a:rPr lang="ru-RU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этических и моральных норм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</a:t>
            </a:r>
            <a:r>
              <a:rPr lang="ru-RU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уважительног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и гуманного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 со стороны .. работников медицинской организации;</a:t>
            </a:r>
          </a:p>
          <a:p>
            <a:pPr marL="914400" indent="-914400">
              <a:buAutoNum type="arabicParenR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оказания медицинской помощи пациенту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его физического состояния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 соблюдением по возможности </a:t>
            </a:r>
            <a:r>
              <a:rPr lang="ru-RU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культурных и религиозных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традиций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пациента;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ухода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оказании медицинской помощи;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организации оказания медицинской помощи пациенту с учетом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рационального </a:t>
            </a:r>
            <a:r>
              <a:rPr lang="ru-RU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его времени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5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789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218932"/>
            <a:ext cx="10695709" cy="1194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ОХРАНЫ ЗДОРОВЬЯ</a:t>
            </a:r>
            <a:b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реализуются?</a:t>
            </a:r>
            <a:endParaRPr lang="ru-RU" sz="28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1" y="1199636"/>
            <a:ext cx="11033760" cy="5541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Статья 6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Приоритет интересов пациента при оказании медицинской помощи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…реализуется путем: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установления требований к проектированию и размещению медицинских организаций с учетом соблюдения </a:t>
            </a:r>
            <a:r>
              <a:rPr lang="ru-RU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санитарно-гигиенических норм и обеспечения комфортных условий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пребывания пациентов в медицинских организациях;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создания условий, обеспечивающих возможность </a:t>
            </a:r>
            <a:r>
              <a:rPr lang="ru-RU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посещения пациента и пребывания родственников с ним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медицинской организации с учетом состояния пациента, соблюдения противоэпидемического режима и интересов иных лиц, работающих и (или) находящихся в медицинской организации.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5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87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418" y="218932"/>
            <a:ext cx="10695709" cy="11947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180000" algn="ctr"/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ПРИНЦИПЫ ОХРАНЫ ЗДОРОВЬЯ</a:t>
            </a:r>
            <a:b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реализуются?</a:t>
            </a:r>
            <a:endParaRPr lang="ru-RU" sz="2800" b="1" dirty="0">
              <a:solidFill>
                <a:srgbClr val="5A69A9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193A7-1442-41E4-9427-F56F044E4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316212"/>
            <a:ext cx="11049000" cy="5425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21.11.2011 № 323-ФЗ</a:t>
            </a:r>
            <a:b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охраны здоровья граждан в Российской Федерации»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Статья 6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Приоритет интересов пациента при оказании медицинской помощи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 целях реализации принципа приоритета интересов пациента при оказании медицинской помощи органы государственной власти Российской Федерации, органы государственной власти субъектов Российской Федерации, органы местного самоуправления, осуществляющие полномочия в сфере охраны здоровья, и </a:t>
            </a:r>
            <a:r>
              <a:rPr lang="ru-RU" sz="24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организации </a:t>
            </a:r>
            <a:r>
              <a:rPr lang="ru-RU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своей компетенции </a:t>
            </a:r>
            <a:r>
              <a:rPr lang="ru-RU" sz="24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взаимодействуют с общественными объединениями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иными некоммерческими организациями, осуществляющими свою деятельность в сфере охраны здоровья.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C1E6B92E-C854-AE46-B27A-1389B4AA9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4720" y="0"/>
              <a:ext cx="1097280" cy="1097280"/>
            </a:xfrm>
            <a:prstGeom prst="rect">
              <a:avLst/>
            </a:prstGeom>
          </p:spPr>
        </p:pic>
        <p:pic>
          <p:nvPicPr>
            <p:cNvPr id="8" name="Content Placeholder 4">
              <a:extLst>
                <a:ext uri="{FF2B5EF4-FFF2-40B4-BE49-F238E27FC236}">
                  <a16:creationId xmlns:a16="http://schemas.microsoft.com/office/drawing/2014/main" id="{806FD4E6-F0BA-114C-A65B-8C1C263F6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5760720"/>
              <a:ext cx="1097280" cy="109728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6ECE35-2167-C240-96A6-7E3E7A5DF3F4}"/>
                </a:ext>
              </a:extLst>
            </p:cNvPr>
            <p:cNvSpPr txBox="1"/>
            <p:nvPr/>
          </p:nvSpPr>
          <p:spPr>
            <a:xfrm>
              <a:off x="10118276" y="6362070"/>
              <a:ext cx="12246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u="sng" dirty="0" err="1">
                  <a:solidFill>
                    <a:srgbClr val="EA366B"/>
                  </a:solidFill>
                  <a:hlinkClick r:id="rId5"/>
                </a:rPr>
                <a:t>www.patients.ru</a:t>
              </a:r>
              <a:endParaRPr lang="ru-RU" sz="1200" u="sng" dirty="0">
                <a:solidFill>
                  <a:srgbClr val="EA366B"/>
                </a:solidFill>
              </a:endParaRPr>
            </a:p>
          </p:txBody>
        </p:sp>
      </p:grpSp>
      <p:pic>
        <p:nvPicPr>
          <p:cNvPr id="11" name="Picture 6" descr="C:\Users\User-\Documents\ОООИБРС\ВСП\Презентация ВСП\элементы презентации 16х9\логотип.png">
            <a:extLst>
              <a:ext uri="{FF2B5EF4-FFF2-40B4-BE49-F238E27FC236}">
                <a16:creationId xmlns:a16="http://schemas.microsoft.com/office/drawing/2014/main" id="{85015657-A59F-4DE1-8D75-13EED24C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7" y="116576"/>
            <a:ext cx="934385" cy="864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228775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4362</TotalTime>
  <Words>4384</Words>
  <Application>Microsoft Office PowerPoint</Application>
  <PresentationFormat>Широкоэкранный</PresentationFormat>
  <Paragraphs>334</Paragraphs>
  <Slides>39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Lucida Sans Unicode</vt:lpstr>
      <vt:lpstr>Verdana</vt:lpstr>
      <vt:lpstr>Wingdings</vt:lpstr>
      <vt:lpstr>1_Тема Office</vt:lpstr>
      <vt:lpstr>Права пациентов в РФ. Законы и реальность.</vt:lpstr>
      <vt:lpstr>Конституция РФ (с изменениями от 01.07.2020)</vt:lpstr>
      <vt:lpstr>Конституция РФ (с изменениями от 01.07.2020)</vt:lpstr>
      <vt:lpstr>ПРОГРАММА ГОСУДАРСТВЕННЫХ ГАРАНТИЙ БЕСПЛАТНОГО ОКАЗАНИЯ ГРАЖДАНАМ МЕДИЦИНСКОЙ ПОМОЩИ </vt:lpstr>
      <vt:lpstr>ФЕДЕРАЛЬНЫЙ ЗАКОН</vt:lpstr>
      <vt:lpstr>ОСНОВНЫЕ ПРИНЦИПЫ ОХРАНЫ ЗДОРОВЬЯ</vt:lpstr>
      <vt:lpstr>ОСНОВНЫЕ ПРИНЦИПЫ ОХРАНЫ ЗДОРОВЬЯ Как реализуются?</vt:lpstr>
      <vt:lpstr>ОСНОВНЫЕ ПРИНЦИПЫ ОХРАНЫ ЗДОРОВЬЯ Как реализуются?</vt:lpstr>
      <vt:lpstr>ОСНОВНЫЕ ПРИНЦИПЫ ОХРАНЫ ЗДОРОВЬЯ Как реализуются?</vt:lpstr>
      <vt:lpstr>ОСНОВНЫЕ ПРИНЦИПЫ ОХРАНЫ ЗДОРОВЬЯ Как реализуются?</vt:lpstr>
      <vt:lpstr>ОСНОВНЫЕ ПРИНЦИПЫ ОХРАНЫ ЗДОРОВЬЯ Как реализуются?</vt:lpstr>
      <vt:lpstr>ОСНОВНЫЕ ПРИНЦИПЫ ОХРАНЫ ЗДОРОВЬЯ Как реализуются?</vt:lpstr>
      <vt:lpstr>ОСНОВНЫЕ ПРИНЦИПЫ ОХРАНЫ ЗДОРОВЬЯ Как реализуются?</vt:lpstr>
      <vt:lpstr>ОСНОВНЫЕ ПРИНЦИПЫ ОХРАНЫ ЗДОРОВЬЯ Как реализуются?</vt:lpstr>
      <vt:lpstr>ОСНОВНЫЕ ПРИНЦИПЫ ОХРАНЫ ЗДОРОВЬЯ Как реализуются?</vt:lpstr>
      <vt:lpstr>ОСНОВНЫЕ ПРИНЦИПЫ ОХРАНЫ ЗДОРОВЬЯ Как реализуются?</vt:lpstr>
      <vt:lpstr>ОСНОВНЫЕ ПРИНЦИПЫ ОХРАНЫ ЗДОРОВЬЯ Как реализуются?</vt:lpstr>
      <vt:lpstr>ФЗ «Об основах охраны здоровья граждан  в Российской Федерации» № 323-ФЗ от 21.11.2011</vt:lpstr>
      <vt:lpstr>Федеральный закон от 21.11.2011 № 323-ФЗ «Об основах охраны здоровья граждан в Российской Федерации» </vt:lpstr>
      <vt:lpstr>Федеральный закон от 21.11.2011 № 323-ФЗ «Об основах охраны здоровья граждан в Российской Федерации» </vt:lpstr>
      <vt:lpstr>ИНФОРМИРОВАННОЕ ДОБРОВОЛЬНОЕ СОГЛАСИЕ</vt:lpstr>
      <vt:lpstr>КТО ТАКИЕ ЗАКОННЫЕ ПРЕДСТАВИТЕЛИ?</vt:lpstr>
      <vt:lpstr>ИНФОРМИРОВАННОЕ ДОБРОВОЛЬНОЕ СОГЛАСИЕ</vt:lpstr>
      <vt:lpstr>ИНФОРМИРОВАННОЕ ДОБРОВОЛЬНОЕ СОГЛАСИЕ</vt:lpstr>
      <vt:lpstr>ИНФОРМИРОВАННОЕ ДОБРОВОЛЬНОЕ СОГЛАСИЕ</vt:lpstr>
      <vt:lpstr>ВЫБОР ВРАЧА И МЕДИЦИНСКОЙ ОРГАНИЗАЦИИ</vt:lpstr>
      <vt:lpstr>ПОЛУЧЕНИЕ ИНФОРМАЦИИ О СОСТОЯНИИ ЗДОРОВЬЯ</vt:lpstr>
      <vt:lpstr>ОСОБЫЙ СЛУЧАЙ О ПРЕДОСТАВЛЕНИИ ИНФОРМАЦИИ О ЗДОРОВЬЕ</vt:lpstr>
      <vt:lpstr>ПРАВИЛА ПОЛУЧЕНИЯ ИНФОРМАЦИИ О СОСТОЯНИИ ЗДОРОВЬЯ</vt:lpstr>
      <vt:lpstr>Информация о факторах, влияющих на здоровье</vt:lpstr>
      <vt:lpstr>Обязанности граждан в сфере охраны здоровья</vt:lpstr>
      <vt:lpstr>Федеральный закон от 21.11.2011 № 323-ФЗ «Об основах охраны здоровья граждан в Российской Федерации»</vt:lpstr>
      <vt:lpstr>Права пациента</vt:lpstr>
      <vt:lpstr>Права пациента</vt:lpstr>
      <vt:lpstr>Презентация PowerPoint</vt:lpstr>
      <vt:lpstr>Презентация PowerPoint</vt:lpstr>
      <vt:lpstr>НАВИГАТОР ПАЦИЕНТА РФ</vt:lpstr>
      <vt:lpstr>Горячая линия по правам пациента  Всероссийского союза пациентов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общественной организации в аспекте оказания поддержки пациентов с хроническими кожными заболеваниями.</dc:title>
  <dc:creator>User</dc:creator>
  <cp:lastModifiedBy>Сергей Кичигин</cp:lastModifiedBy>
  <cp:revision>430</cp:revision>
  <cp:lastPrinted>2018-09-27T07:06:30Z</cp:lastPrinted>
  <dcterms:created xsi:type="dcterms:W3CDTF">2018-01-24T10:44:17Z</dcterms:created>
  <dcterms:modified xsi:type="dcterms:W3CDTF">2021-04-14T08:54:56Z</dcterms:modified>
</cp:coreProperties>
</file>