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1"/>
  </p:notesMasterIdLst>
  <p:sldIdLst>
    <p:sldId id="256" r:id="rId2"/>
    <p:sldId id="334" r:id="rId3"/>
    <p:sldId id="335" r:id="rId4"/>
    <p:sldId id="264" r:id="rId5"/>
    <p:sldId id="346" r:id="rId6"/>
    <p:sldId id="353" r:id="rId7"/>
    <p:sldId id="347" r:id="rId8"/>
    <p:sldId id="354" r:id="rId9"/>
    <p:sldId id="302" r:id="rId10"/>
    <p:sldId id="350" r:id="rId11"/>
    <p:sldId id="307" r:id="rId12"/>
    <p:sldId id="351" r:id="rId13"/>
    <p:sldId id="310" r:id="rId14"/>
    <p:sldId id="330" r:id="rId15"/>
    <p:sldId id="329" r:id="rId16"/>
    <p:sldId id="352" r:id="rId17"/>
    <p:sldId id="300" r:id="rId18"/>
    <p:sldId id="348" r:id="rId19"/>
    <p:sldId id="337" r:id="rId20"/>
    <p:sldId id="339" r:id="rId21"/>
    <p:sldId id="340" r:id="rId22"/>
    <p:sldId id="341" r:id="rId23"/>
    <p:sldId id="343" r:id="rId24"/>
    <p:sldId id="342" r:id="rId25"/>
    <p:sldId id="356" r:id="rId26"/>
    <p:sldId id="357" r:id="rId27"/>
    <p:sldId id="358" r:id="rId28"/>
    <p:sldId id="359" r:id="rId29"/>
    <p:sldId id="360" r:id="rId30"/>
    <p:sldId id="363" r:id="rId31"/>
    <p:sldId id="361" r:id="rId32"/>
    <p:sldId id="362" r:id="rId33"/>
    <p:sldId id="365" r:id="rId34"/>
    <p:sldId id="366" r:id="rId35"/>
    <p:sldId id="367" r:id="rId36"/>
    <p:sldId id="368" r:id="rId37"/>
    <p:sldId id="371" r:id="rId38"/>
    <p:sldId id="372" r:id="rId39"/>
    <p:sldId id="373" r:id="rId40"/>
    <p:sldId id="375" r:id="rId41"/>
    <p:sldId id="376" r:id="rId42"/>
    <p:sldId id="374" r:id="rId43"/>
    <p:sldId id="377" r:id="rId44"/>
    <p:sldId id="349" r:id="rId45"/>
    <p:sldId id="369" r:id="rId46"/>
    <p:sldId id="370" r:id="rId47"/>
    <p:sldId id="289" r:id="rId48"/>
    <p:sldId id="378" r:id="rId49"/>
    <p:sldId id="29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Кичигин" initials="СК" lastIdx="1" clrIdx="0">
    <p:extLst>
      <p:ext uri="{19B8F6BF-5375-455C-9EA6-DF929625EA0E}">
        <p15:presenceInfo xmlns:p15="http://schemas.microsoft.com/office/powerpoint/2012/main" userId="02358af925a8b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D7B"/>
    <a:srgbClr val="169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>
      <p:cViewPr varScale="1">
        <p:scale>
          <a:sx n="114" d="100"/>
          <a:sy n="114" d="100"/>
        </p:scale>
        <p:origin x="1842" y="11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3T18:37:45.55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223D5-F282-417C-ACA4-0506E19FD7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25D11-9F1B-4957-B507-F87BAAAD9E54}">
      <dgm:prSet phldrT="[Текст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2000" dirty="0"/>
            <a:t>ФЕДЕРАЛЬНЫЕ ЛЬГОТНИКИ</a:t>
          </a:r>
        </a:p>
      </dgm:t>
    </dgm:pt>
    <dgm:pt modelId="{9D7D3CCF-95AD-425E-9A01-F25100B988DB}" type="sibTrans" cxnId="{D3E9A735-259F-4954-8ED0-DB365237938A}">
      <dgm:prSet/>
      <dgm:spPr/>
      <dgm:t>
        <a:bodyPr/>
        <a:lstStyle/>
        <a:p>
          <a:endParaRPr lang="ru-RU"/>
        </a:p>
      </dgm:t>
    </dgm:pt>
    <dgm:pt modelId="{4CB3F830-B85E-4F31-9AEB-F44C8C1B38BD}" type="parTrans" cxnId="{D3E9A735-259F-4954-8ED0-DB365237938A}">
      <dgm:prSet/>
      <dgm:spPr/>
      <dgm:t>
        <a:bodyPr/>
        <a:lstStyle/>
        <a:p>
          <a:endParaRPr lang="ru-RU"/>
        </a:p>
      </dgm:t>
    </dgm:pt>
    <dgm:pt modelId="{376781ED-DDAD-49C3-9F5C-EDF8130E5396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/>
            <a:t>14 ВЗН</a:t>
          </a:r>
        </a:p>
      </dgm:t>
    </dgm:pt>
    <dgm:pt modelId="{B40BF411-ACC7-40FB-B855-442000D8757A}" type="sibTrans" cxnId="{5E2A6279-A31A-48CF-82C2-E4CDF2651AD7}">
      <dgm:prSet/>
      <dgm:spPr/>
      <dgm:t>
        <a:bodyPr/>
        <a:lstStyle/>
        <a:p>
          <a:endParaRPr lang="ru-RU"/>
        </a:p>
      </dgm:t>
    </dgm:pt>
    <dgm:pt modelId="{099D9F86-D6F3-4763-B5FE-193FC0588D1B}" type="parTrans" cxnId="{5E2A6279-A31A-48CF-82C2-E4CDF2651AD7}">
      <dgm:prSet/>
      <dgm:spPr/>
      <dgm:t>
        <a:bodyPr/>
        <a:lstStyle/>
        <a:p>
          <a:endParaRPr lang="ru-RU"/>
        </a:p>
      </dgm:t>
    </dgm:pt>
    <dgm:pt modelId="{919528E3-4EEE-456E-8550-B8EB62191456}">
      <dgm:prSet phldrT="[Текст]"/>
      <dgm:spPr/>
      <dgm:t>
        <a:bodyPr/>
        <a:lstStyle/>
        <a:p>
          <a:r>
            <a:rPr lang="ru-RU" dirty="0"/>
            <a:t>СПИД,  ТУБЕРКУЛЕЗ</a:t>
          </a:r>
        </a:p>
      </dgm:t>
    </dgm:pt>
    <dgm:pt modelId="{E28F6D36-2344-49E8-A6D0-628D4E8A74CE}" type="sibTrans" cxnId="{F1E7030E-63E5-424C-BA6F-D574DCD4CE47}">
      <dgm:prSet/>
      <dgm:spPr/>
      <dgm:t>
        <a:bodyPr/>
        <a:lstStyle/>
        <a:p>
          <a:endParaRPr lang="ru-RU"/>
        </a:p>
      </dgm:t>
    </dgm:pt>
    <dgm:pt modelId="{23A45F7E-F1C0-42C1-B18B-578AFCBEEAD5}" type="parTrans" cxnId="{F1E7030E-63E5-424C-BA6F-D574DCD4CE47}">
      <dgm:prSet/>
      <dgm:spPr/>
      <dgm:t>
        <a:bodyPr/>
        <a:lstStyle/>
        <a:p>
          <a:endParaRPr lang="ru-RU"/>
        </a:p>
      </dgm:t>
    </dgm:pt>
    <dgm:pt modelId="{5470BF81-9143-4B11-BCE4-D5788DD8C37B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178-ФЗ ИНВАЛИДЫ И Т.Д.</a:t>
          </a:r>
        </a:p>
      </dgm:t>
    </dgm:pt>
    <dgm:pt modelId="{11F890B9-F1DD-40BF-A133-DEC88DE180E8}" type="sibTrans" cxnId="{B6011B0B-548B-4CF6-B9A1-F262CC260361}">
      <dgm:prSet/>
      <dgm:spPr/>
      <dgm:t>
        <a:bodyPr/>
        <a:lstStyle/>
        <a:p>
          <a:endParaRPr lang="ru-RU"/>
        </a:p>
      </dgm:t>
    </dgm:pt>
    <dgm:pt modelId="{073CBEE5-7B04-4ED0-9E97-9A58517A59E5}" type="parTrans" cxnId="{B6011B0B-548B-4CF6-B9A1-F262CC260361}">
      <dgm:prSet/>
      <dgm:spPr/>
      <dgm:t>
        <a:bodyPr/>
        <a:lstStyle/>
        <a:p>
          <a:endParaRPr lang="ru-RU"/>
        </a:p>
      </dgm:t>
    </dgm:pt>
    <dgm:pt modelId="{4E2799F2-3327-43AE-A97D-A7AEAB4D410E}" type="pres">
      <dgm:prSet presAssocID="{F7B223D5-F282-417C-ACA4-0506E19FD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FBACAC-CB2B-4CAF-9050-186CAB72B8D0}" type="pres">
      <dgm:prSet presAssocID="{BEC25D11-9F1B-4957-B507-F87BAAAD9E54}" presName="hierRoot1" presStyleCnt="0">
        <dgm:presLayoutVars>
          <dgm:hierBranch val="init"/>
        </dgm:presLayoutVars>
      </dgm:prSet>
      <dgm:spPr/>
    </dgm:pt>
    <dgm:pt modelId="{BA0A3E84-FDA5-4658-A089-2A54DA73B922}" type="pres">
      <dgm:prSet presAssocID="{BEC25D11-9F1B-4957-B507-F87BAAAD9E54}" presName="rootComposite1" presStyleCnt="0"/>
      <dgm:spPr/>
    </dgm:pt>
    <dgm:pt modelId="{B5C2B3A3-FD8E-48F5-8388-63B94F363C86}" type="pres">
      <dgm:prSet presAssocID="{BEC25D11-9F1B-4957-B507-F87BAAAD9E54}" presName="rootText1" presStyleLbl="node0" presStyleIdx="0" presStyleCnt="1" custAng="0" custScaleX="204070" custScaleY="105427" custLinFactNeighborX="646" custLinFactNeighborY="-4258">
        <dgm:presLayoutVars>
          <dgm:chPref val="3"/>
        </dgm:presLayoutVars>
      </dgm:prSet>
      <dgm:spPr>
        <a:prstGeom prst="roundRect">
          <a:avLst/>
        </a:prstGeom>
      </dgm:spPr>
    </dgm:pt>
    <dgm:pt modelId="{1335460A-0E77-49AE-BB8B-34AC57DDD291}" type="pres">
      <dgm:prSet presAssocID="{BEC25D11-9F1B-4957-B507-F87BAAAD9E54}" presName="rootConnector1" presStyleLbl="node1" presStyleIdx="0" presStyleCnt="0"/>
      <dgm:spPr/>
    </dgm:pt>
    <dgm:pt modelId="{0D98E983-FF4B-41F9-B5C1-05F3E3B656A6}" type="pres">
      <dgm:prSet presAssocID="{BEC25D11-9F1B-4957-B507-F87BAAAD9E54}" presName="hierChild2" presStyleCnt="0"/>
      <dgm:spPr/>
    </dgm:pt>
    <dgm:pt modelId="{5E9EB420-7818-4473-BA74-8B3FC2610DF6}" type="pres">
      <dgm:prSet presAssocID="{099D9F86-D6F3-4763-B5FE-193FC0588D1B}" presName="Name37" presStyleLbl="parChTrans1D2" presStyleIdx="0" presStyleCnt="3"/>
      <dgm:spPr/>
    </dgm:pt>
    <dgm:pt modelId="{EB8B6102-B4FF-4039-8A6F-DE1DF8FBF364}" type="pres">
      <dgm:prSet presAssocID="{376781ED-DDAD-49C3-9F5C-EDF8130E5396}" presName="hierRoot2" presStyleCnt="0">
        <dgm:presLayoutVars>
          <dgm:hierBranch val="init"/>
        </dgm:presLayoutVars>
      </dgm:prSet>
      <dgm:spPr/>
    </dgm:pt>
    <dgm:pt modelId="{A020A1B4-B553-4425-90C9-33508BDB8A88}" type="pres">
      <dgm:prSet presAssocID="{376781ED-DDAD-49C3-9F5C-EDF8130E5396}" presName="rootComposite" presStyleCnt="0"/>
      <dgm:spPr/>
    </dgm:pt>
    <dgm:pt modelId="{D317C32F-BF2D-4AA6-AA71-1AEF9BAFC696}" type="pres">
      <dgm:prSet presAssocID="{376781ED-DDAD-49C3-9F5C-EDF8130E5396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107A7E96-97B9-4866-877E-4B687EDF8F20}" type="pres">
      <dgm:prSet presAssocID="{376781ED-DDAD-49C3-9F5C-EDF8130E5396}" presName="rootConnector" presStyleLbl="node2" presStyleIdx="0" presStyleCnt="3"/>
      <dgm:spPr/>
    </dgm:pt>
    <dgm:pt modelId="{724BD460-22DD-4704-BB9B-887307D3BFFF}" type="pres">
      <dgm:prSet presAssocID="{376781ED-DDAD-49C3-9F5C-EDF8130E5396}" presName="hierChild4" presStyleCnt="0"/>
      <dgm:spPr/>
    </dgm:pt>
    <dgm:pt modelId="{21881063-6C75-4A21-BFCF-DEEFCDC7A54D}" type="pres">
      <dgm:prSet presAssocID="{376781ED-DDAD-49C3-9F5C-EDF8130E5396}" presName="hierChild5" presStyleCnt="0"/>
      <dgm:spPr/>
    </dgm:pt>
    <dgm:pt modelId="{E0D145A6-DE8F-4AED-84A2-B622CFFF6847}" type="pres">
      <dgm:prSet presAssocID="{23A45F7E-F1C0-42C1-B18B-578AFCBEEAD5}" presName="Name37" presStyleLbl="parChTrans1D2" presStyleIdx="1" presStyleCnt="3"/>
      <dgm:spPr/>
    </dgm:pt>
    <dgm:pt modelId="{40C7D4FD-6B47-4AE4-B8A1-D8DC9AB4379C}" type="pres">
      <dgm:prSet presAssocID="{919528E3-4EEE-456E-8550-B8EB62191456}" presName="hierRoot2" presStyleCnt="0">
        <dgm:presLayoutVars>
          <dgm:hierBranch val="init"/>
        </dgm:presLayoutVars>
      </dgm:prSet>
      <dgm:spPr/>
    </dgm:pt>
    <dgm:pt modelId="{13F24994-9125-497B-9A2D-F563CAE38460}" type="pres">
      <dgm:prSet presAssocID="{919528E3-4EEE-456E-8550-B8EB62191456}" presName="rootComposite" presStyleCnt="0"/>
      <dgm:spPr/>
    </dgm:pt>
    <dgm:pt modelId="{3690689B-A1E4-4AA2-AE8C-96E5DD3ABA6E}" type="pres">
      <dgm:prSet presAssocID="{919528E3-4EEE-456E-8550-B8EB62191456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E4629374-1951-4841-BD09-CB90F6F29418}" type="pres">
      <dgm:prSet presAssocID="{919528E3-4EEE-456E-8550-B8EB62191456}" presName="rootConnector" presStyleLbl="node2" presStyleIdx="1" presStyleCnt="3"/>
      <dgm:spPr/>
    </dgm:pt>
    <dgm:pt modelId="{59C896CA-D760-4C67-A324-1EA3B61804C7}" type="pres">
      <dgm:prSet presAssocID="{919528E3-4EEE-456E-8550-B8EB62191456}" presName="hierChild4" presStyleCnt="0"/>
      <dgm:spPr/>
    </dgm:pt>
    <dgm:pt modelId="{2A34C360-F119-4CA4-9C36-30CD212FA638}" type="pres">
      <dgm:prSet presAssocID="{919528E3-4EEE-456E-8550-B8EB62191456}" presName="hierChild5" presStyleCnt="0"/>
      <dgm:spPr/>
    </dgm:pt>
    <dgm:pt modelId="{06A0C995-4813-45C5-9513-F489D5FC925E}" type="pres">
      <dgm:prSet presAssocID="{073CBEE5-7B04-4ED0-9E97-9A58517A59E5}" presName="Name37" presStyleLbl="parChTrans1D2" presStyleIdx="2" presStyleCnt="3"/>
      <dgm:spPr/>
    </dgm:pt>
    <dgm:pt modelId="{9D57898E-F7E9-4DF3-A917-52FDE1BCDB7A}" type="pres">
      <dgm:prSet presAssocID="{5470BF81-9143-4B11-BCE4-D5788DD8C37B}" presName="hierRoot2" presStyleCnt="0">
        <dgm:presLayoutVars>
          <dgm:hierBranch val="init"/>
        </dgm:presLayoutVars>
      </dgm:prSet>
      <dgm:spPr/>
    </dgm:pt>
    <dgm:pt modelId="{58D5E424-EBA4-4F51-A02C-D59A7CBA11F0}" type="pres">
      <dgm:prSet presAssocID="{5470BF81-9143-4B11-BCE4-D5788DD8C37B}" presName="rootComposite" presStyleCnt="0"/>
      <dgm:spPr/>
    </dgm:pt>
    <dgm:pt modelId="{5E9302E4-B23F-44EE-B1BE-2ED831152086}" type="pres">
      <dgm:prSet presAssocID="{5470BF81-9143-4B11-BCE4-D5788DD8C37B}" presName="rootText" presStyleLbl="node2" presStyleIdx="2" presStyleCnt="3" custLinFactNeighborX="-651" custLinFactNeighborY="2287">
        <dgm:presLayoutVars>
          <dgm:chPref val="3"/>
        </dgm:presLayoutVars>
      </dgm:prSet>
      <dgm:spPr>
        <a:prstGeom prst="roundRect">
          <a:avLst/>
        </a:prstGeom>
      </dgm:spPr>
    </dgm:pt>
    <dgm:pt modelId="{A174E419-FDE5-45A8-BE11-8395A4921DB5}" type="pres">
      <dgm:prSet presAssocID="{5470BF81-9143-4B11-BCE4-D5788DD8C37B}" presName="rootConnector" presStyleLbl="node2" presStyleIdx="2" presStyleCnt="3"/>
      <dgm:spPr/>
    </dgm:pt>
    <dgm:pt modelId="{BC66D473-9DF9-4B8E-955F-DB6D12FC9AF5}" type="pres">
      <dgm:prSet presAssocID="{5470BF81-9143-4B11-BCE4-D5788DD8C37B}" presName="hierChild4" presStyleCnt="0"/>
      <dgm:spPr/>
    </dgm:pt>
    <dgm:pt modelId="{AD4369CC-0D71-4E89-A87F-6A5FFDDFDA3C}" type="pres">
      <dgm:prSet presAssocID="{5470BF81-9143-4B11-BCE4-D5788DD8C37B}" presName="hierChild5" presStyleCnt="0"/>
      <dgm:spPr/>
    </dgm:pt>
    <dgm:pt modelId="{2500AC68-9DB2-4B59-945D-3611EE97CC5D}" type="pres">
      <dgm:prSet presAssocID="{BEC25D11-9F1B-4957-B507-F87BAAAD9E54}" presName="hierChild3" presStyleCnt="0"/>
      <dgm:spPr/>
    </dgm:pt>
  </dgm:ptLst>
  <dgm:cxnLst>
    <dgm:cxn modelId="{B6011B0B-548B-4CF6-B9A1-F262CC260361}" srcId="{BEC25D11-9F1B-4957-B507-F87BAAAD9E54}" destId="{5470BF81-9143-4B11-BCE4-D5788DD8C37B}" srcOrd="2" destOrd="0" parTransId="{073CBEE5-7B04-4ED0-9E97-9A58517A59E5}" sibTransId="{11F890B9-F1DD-40BF-A133-DEC88DE180E8}"/>
    <dgm:cxn modelId="{94352F0C-CA43-4F27-94D8-0FC4EBC7955A}" type="presOf" srcId="{376781ED-DDAD-49C3-9F5C-EDF8130E5396}" destId="{107A7E96-97B9-4866-877E-4B687EDF8F20}" srcOrd="1" destOrd="0" presId="urn:microsoft.com/office/officeart/2005/8/layout/orgChart1"/>
    <dgm:cxn modelId="{F1E7030E-63E5-424C-BA6F-D574DCD4CE47}" srcId="{BEC25D11-9F1B-4957-B507-F87BAAAD9E54}" destId="{919528E3-4EEE-456E-8550-B8EB62191456}" srcOrd="1" destOrd="0" parTransId="{23A45F7E-F1C0-42C1-B18B-578AFCBEEAD5}" sibTransId="{E28F6D36-2344-49E8-A6D0-628D4E8A74CE}"/>
    <dgm:cxn modelId="{B9632715-64F5-427F-A17D-874CB9D71F22}" type="presOf" srcId="{919528E3-4EEE-456E-8550-B8EB62191456}" destId="{E4629374-1951-4841-BD09-CB90F6F29418}" srcOrd="1" destOrd="0" presId="urn:microsoft.com/office/officeart/2005/8/layout/orgChart1"/>
    <dgm:cxn modelId="{D3E9A735-259F-4954-8ED0-DB365237938A}" srcId="{F7B223D5-F282-417C-ACA4-0506E19FD766}" destId="{BEC25D11-9F1B-4957-B507-F87BAAAD9E54}" srcOrd="0" destOrd="0" parTransId="{4CB3F830-B85E-4F31-9AEB-F44C8C1B38BD}" sibTransId="{9D7D3CCF-95AD-425E-9A01-F25100B988DB}"/>
    <dgm:cxn modelId="{A5B67762-7CD3-4B8C-AEA4-1ECDB9100F4F}" type="presOf" srcId="{F7B223D5-F282-417C-ACA4-0506E19FD766}" destId="{4E2799F2-3327-43AE-A97D-A7AEAB4D410E}" srcOrd="0" destOrd="0" presId="urn:microsoft.com/office/officeart/2005/8/layout/orgChart1"/>
    <dgm:cxn modelId="{47C66343-B5FD-42E8-B08C-57B841374D7D}" type="presOf" srcId="{BEC25D11-9F1B-4957-B507-F87BAAAD9E54}" destId="{1335460A-0E77-49AE-BB8B-34AC57DDD291}" srcOrd="1" destOrd="0" presId="urn:microsoft.com/office/officeart/2005/8/layout/orgChart1"/>
    <dgm:cxn modelId="{B5032465-3780-4D85-A432-68BA3A07878D}" type="presOf" srcId="{099D9F86-D6F3-4763-B5FE-193FC0588D1B}" destId="{5E9EB420-7818-4473-BA74-8B3FC2610DF6}" srcOrd="0" destOrd="0" presId="urn:microsoft.com/office/officeart/2005/8/layout/orgChart1"/>
    <dgm:cxn modelId="{5E2A6279-A31A-48CF-82C2-E4CDF2651AD7}" srcId="{BEC25D11-9F1B-4957-B507-F87BAAAD9E54}" destId="{376781ED-DDAD-49C3-9F5C-EDF8130E5396}" srcOrd="0" destOrd="0" parTransId="{099D9F86-D6F3-4763-B5FE-193FC0588D1B}" sibTransId="{B40BF411-ACC7-40FB-B855-442000D8757A}"/>
    <dgm:cxn modelId="{5301A67A-F4C2-4F50-A2EC-9A13E11D0FC5}" type="presOf" srcId="{376781ED-DDAD-49C3-9F5C-EDF8130E5396}" destId="{D317C32F-BF2D-4AA6-AA71-1AEF9BAFC696}" srcOrd="0" destOrd="0" presId="urn:microsoft.com/office/officeart/2005/8/layout/orgChart1"/>
    <dgm:cxn modelId="{C8D49586-5C01-4953-BA03-2A2CCA2F0EDD}" type="presOf" srcId="{5470BF81-9143-4B11-BCE4-D5788DD8C37B}" destId="{A174E419-FDE5-45A8-BE11-8395A4921DB5}" srcOrd="1" destOrd="0" presId="urn:microsoft.com/office/officeart/2005/8/layout/orgChart1"/>
    <dgm:cxn modelId="{EE97F38C-12B0-42B9-9F1E-297B8D240412}" type="presOf" srcId="{BEC25D11-9F1B-4957-B507-F87BAAAD9E54}" destId="{B5C2B3A3-FD8E-48F5-8388-63B94F363C86}" srcOrd="0" destOrd="0" presId="urn:microsoft.com/office/officeart/2005/8/layout/orgChart1"/>
    <dgm:cxn modelId="{BDF8C7A3-6907-40A2-A2C4-5A4EBDA886C9}" type="presOf" srcId="{919528E3-4EEE-456E-8550-B8EB62191456}" destId="{3690689B-A1E4-4AA2-AE8C-96E5DD3ABA6E}" srcOrd="0" destOrd="0" presId="urn:microsoft.com/office/officeart/2005/8/layout/orgChart1"/>
    <dgm:cxn modelId="{E67B49BA-934C-4921-8B97-D3D292E20441}" type="presOf" srcId="{073CBEE5-7B04-4ED0-9E97-9A58517A59E5}" destId="{06A0C995-4813-45C5-9513-F489D5FC925E}" srcOrd="0" destOrd="0" presId="urn:microsoft.com/office/officeart/2005/8/layout/orgChart1"/>
    <dgm:cxn modelId="{F91DBEC6-2C8B-4FD3-BBD5-BEB569A55602}" type="presOf" srcId="{5470BF81-9143-4B11-BCE4-D5788DD8C37B}" destId="{5E9302E4-B23F-44EE-B1BE-2ED831152086}" srcOrd="0" destOrd="0" presId="urn:microsoft.com/office/officeart/2005/8/layout/orgChart1"/>
    <dgm:cxn modelId="{64A075D9-6C53-4539-B2EC-2E98F29DA74B}" type="presOf" srcId="{23A45F7E-F1C0-42C1-B18B-578AFCBEEAD5}" destId="{E0D145A6-DE8F-4AED-84A2-B622CFFF6847}" srcOrd="0" destOrd="0" presId="urn:microsoft.com/office/officeart/2005/8/layout/orgChart1"/>
    <dgm:cxn modelId="{FC206BE9-680C-449F-B0DF-E54B03FCE475}" type="presParOf" srcId="{4E2799F2-3327-43AE-A97D-A7AEAB4D410E}" destId="{A8FBACAC-CB2B-4CAF-9050-186CAB72B8D0}" srcOrd="0" destOrd="0" presId="urn:microsoft.com/office/officeart/2005/8/layout/orgChart1"/>
    <dgm:cxn modelId="{4C38BD1A-80B0-46BA-98F7-CBB88CB67F9D}" type="presParOf" srcId="{A8FBACAC-CB2B-4CAF-9050-186CAB72B8D0}" destId="{BA0A3E84-FDA5-4658-A089-2A54DA73B922}" srcOrd="0" destOrd="0" presId="urn:microsoft.com/office/officeart/2005/8/layout/orgChart1"/>
    <dgm:cxn modelId="{C776DC01-B95E-4225-913D-1697707D6240}" type="presParOf" srcId="{BA0A3E84-FDA5-4658-A089-2A54DA73B922}" destId="{B5C2B3A3-FD8E-48F5-8388-63B94F363C86}" srcOrd="0" destOrd="0" presId="urn:microsoft.com/office/officeart/2005/8/layout/orgChart1"/>
    <dgm:cxn modelId="{19999506-E5C3-4974-B494-4C1D09621E9F}" type="presParOf" srcId="{BA0A3E84-FDA5-4658-A089-2A54DA73B922}" destId="{1335460A-0E77-49AE-BB8B-34AC57DDD291}" srcOrd="1" destOrd="0" presId="urn:microsoft.com/office/officeart/2005/8/layout/orgChart1"/>
    <dgm:cxn modelId="{09667032-DF82-40AC-8718-3F4060D30CC3}" type="presParOf" srcId="{A8FBACAC-CB2B-4CAF-9050-186CAB72B8D0}" destId="{0D98E983-FF4B-41F9-B5C1-05F3E3B656A6}" srcOrd="1" destOrd="0" presId="urn:microsoft.com/office/officeart/2005/8/layout/orgChart1"/>
    <dgm:cxn modelId="{D4F9D719-6357-4640-B0D5-35BEB0E06501}" type="presParOf" srcId="{0D98E983-FF4B-41F9-B5C1-05F3E3B656A6}" destId="{5E9EB420-7818-4473-BA74-8B3FC2610DF6}" srcOrd="0" destOrd="0" presId="urn:microsoft.com/office/officeart/2005/8/layout/orgChart1"/>
    <dgm:cxn modelId="{31D3ADD1-EC0D-4FAB-AAB3-EAB71DBE2474}" type="presParOf" srcId="{0D98E983-FF4B-41F9-B5C1-05F3E3B656A6}" destId="{EB8B6102-B4FF-4039-8A6F-DE1DF8FBF364}" srcOrd="1" destOrd="0" presId="urn:microsoft.com/office/officeart/2005/8/layout/orgChart1"/>
    <dgm:cxn modelId="{CC02A78A-6764-42C4-845A-1E2CDC3D872D}" type="presParOf" srcId="{EB8B6102-B4FF-4039-8A6F-DE1DF8FBF364}" destId="{A020A1B4-B553-4425-90C9-33508BDB8A88}" srcOrd="0" destOrd="0" presId="urn:microsoft.com/office/officeart/2005/8/layout/orgChart1"/>
    <dgm:cxn modelId="{9882D944-F1DD-4F8D-9970-6107BE47E4A2}" type="presParOf" srcId="{A020A1B4-B553-4425-90C9-33508BDB8A88}" destId="{D317C32F-BF2D-4AA6-AA71-1AEF9BAFC696}" srcOrd="0" destOrd="0" presId="urn:microsoft.com/office/officeart/2005/8/layout/orgChart1"/>
    <dgm:cxn modelId="{FF5D99A1-201B-4D40-98CA-80F4D811FDD5}" type="presParOf" srcId="{A020A1B4-B553-4425-90C9-33508BDB8A88}" destId="{107A7E96-97B9-4866-877E-4B687EDF8F20}" srcOrd="1" destOrd="0" presId="urn:microsoft.com/office/officeart/2005/8/layout/orgChart1"/>
    <dgm:cxn modelId="{013E7B40-D878-4FD6-AC7E-B3AE54670AD7}" type="presParOf" srcId="{EB8B6102-B4FF-4039-8A6F-DE1DF8FBF364}" destId="{724BD460-22DD-4704-BB9B-887307D3BFFF}" srcOrd="1" destOrd="0" presId="urn:microsoft.com/office/officeart/2005/8/layout/orgChart1"/>
    <dgm:cxn modelId="{A5B1CC38-58E5-4E20-A0F5-E3461C33C024}" type="presParOf" srcId="{EB8B6102-B4FF-4039-8A6F-DE1DF8FBF364}" destId="{21881063-6C75-4A21-BFCF-DEEFCDC7A54D}" srcOrd="2" destOrd="0" presId="urn:microsoft.com/office/officeart/2005/8/layout/orgChart1"/>
    <dgm:cxn modelId="{3DB79B01-5A61-4CCB-A7AB-531D8B35D10B}" type="presParOf" srcId="{0D98E983-FF4B-41F9-B5C1-05F3E3B656A6}" destId="{E0D145A6-DE8F-4AED-84A2-B622CFFF6847}" srcOrd="2" destOrd="0" presId="urn:microsoft.com/office/officeart/2005/8/layout/orgChart1"/>
    <dgm:cxn modelId="{9F9262D1-475B-4F2D-A6C4-B1C7A4CBE83B}" type="presParOf" srcId="{0D98E983-FF4B-41F9-B5C1-05F3E3B656A6}" destId="{40C7D4FD-6B47-4AE4-B8A1-D8DC9AB4379C}" srcOrd="3" destOrd="0" presId="urn:microsoft.com/office/officeart/2005/8/layout/orgChart1"/>
    <dgm:cxn modelId="{545E6D46-3D3F-427C-9CA7-F8B130A8ED79}" type="presParOf" srcId="{40C7D4FD-6B47-4AE4-B8A1-D8DC9AB4379C}" destId="{13F24994-9125-497B-9A2D-F563CAE38460}" srcOrd="0" destOrd="0" presId="urn:microsoft.com/office/officeart/2005/8/layout/orgChart1"/>
    <dgm:cxn modelId="{E36E1AFD-35F8-4B05-B31E-926E05A54C39}" type="presParOf" srcId="{13F24994-9125-497B-9A2D-F563CAE38460}" destId="{3690689B-A1E4-4AA2-AE8C-96E5DD3ABA6E}" srcOrd="0" destOrd="0" presId="urn:microsoft.com/office/officeart/2005/8/layout/orgChart1"/>
    <dgm:cxn modelId="{472CD034-62BF-46AE-8F1D-27B52E88EEF6}" type="presParOf" srcId="{13F24994-9125-497B-9A2D-F563CAE38460}" destId="{E4629374-1951-4841-BD09-CB90F6F29418}" srcOrd="1" destOrd="0" presId="urn:microsoft.com/office/officeart/2005/8/layout/orgChart1"/>
    <dgm:cxn modelId="{8F4FFE46-E3AF-4432-9141-87B57100D509}" type="presParOf" srcId="{40C7D4FD-6B47-4AE4-B8A1-D8DC9AB4379C}" destId="{59C896CA-D760-4C67-A324-1EA3B61804C7}" srcOrd="1" destOrd="0" presId="urn:microsoft.com/office/officeart/2005/8/layout/orgChart1"/>
    <dgm:cxn modelId="{2CCA84D3-8BA8-4224-BF5E-CF85E39AF49F}" type="presParOf" srcId="{40C7D4FD-6B47-4AE4-B8A1-D8DC9AB4379C}" destId="{2A34C360-F119-4CA4-9C36-30CD212FA638}" srcOrd="2" destOrd="0" presId="urn:microsoft.com/office/officeart/2005/8/layout/orgChart1"/>
    <dgm:cxn modelId="{AB9166BF-B427-47D8-8263-370B624C6BC7}" type="presParOf" srcId="{0D98E983-FF4B-41F9-B5C1-05F3E3B656A6}" destId="{06A0C995-4813-45C5-9513-F489D5FC925E}" srcOrd="4" destOrd="0" presId="urn:microsoft.com/office/officeart/2005/8/layout/orgChart1"/>
    <dgm:cxn modelId="{8872B890-AE6F-406D-AC11-E0FB272A7D5C}" type="presParOf" srcId="{0D98E983-FF4B-41F9-B5C1-05F3E3B656A6}" destId="{9D57898E-F7E9-4DF3-A917-52FDE1BCDB7A}" srcOrd="5" destOrd="0" presId="urn:microsoft.com/office/officeart/2005/8/layout/orgChart1"/>
    <dgm:cxn modelId="{E2D95F4D-E921-41A7-9560-5640A28E5A99}" type="presParOf" srcId="{9D57898E-F7E9-4DF3-A917-52FDE1BCDB7A}" destId="{58D5E424-EBA4-4F51-A02C-D59A7CBA11F0}" srcOrd="0" destOrd="0" presId="urn:microsoft.com/office/officeart/2005/8/layout/orgChart1"/>
    <dgm:cxn modelId="{7A31AAF9-A2AF-4C39-B2AA-5C5B7E7CB540}" type="presParOf" srcId="{58D5E424-EBA4-4F51-A02C-D59A7CBA11F0}" destId="{5E9302E4-B23F-44EE-B1BE-2ED831152086}" srcOrd="0" destOrd="0" presId="urn:microsoft.com/office/officeart/2005/8/layout/orgChart1"/>
    <dgm:cxn modelId="{A9B43C03-D8BC-472B-9AAA-22084DBAB968}" type="presParOf" srcId="{58D5E424-EBA4-4F51-A02C-D59A7CBA11F0}" destId="{A174E419-FDE5-45A8-BE11-8395A4921DB5}" srcOrd="1" destOrd="0" presId="urn:microsoft.com/office/officeart/2005/8/layout/orgChart1"/>
    <dgm:cxn modelId="{DBC6C978-0CE0-4A0E-87B4-1A4A429E655F}" type="presParOf" srcId="{9D57898E-F7E9-4DF3-A917-52FDE1BCDB7A}" destId="{BC66D473-9DF9-4B8E-955F-DB6D12FC9AF5}" srcOrd="1" destOrd="0" presId="urn:microsoft.com/office/officeart/2005/8/layout/orgChart1"/>
    <dgm:cxn modelId="{CC914F5F-827D-410B-AC9E-07D36743A9F4}" type="presParOf" srcId="{9D57898E-F7E9-4DF3-A917-52FDE1BCDB7A}" destId="{AD4369CC-0D71-4E89-A87F-6A5FFDDFDA3C}" srcOrd="2" destOrd="0" presId="urn:microsoft.com/office/officeart/2005/8/layout/orgChart1"/>
    <dgm:cxn modelId="{63B67516-6972-4697-B3F4-9C2AB7911F11}" type="presParOf" srcId="{A8FBACAC-CB2B-4CAF-9050-186CAB72B8D0}" destId="{2500AC68-9DB2-4B59-945D-3611EE97CC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223D5-F282-417C-ACA4-0506E19FD7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25D11-9F1B-4957-B507-F87BAAAD9E54}">
      <dgm:prSet phldrT="[Текст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2000" dirty="0"/>
            <a:t>РЕГИОНАЛЬНЫЕ ЛЬГОТНИКИ</a:t>
          </a:r>
        </a:p>
      </dgm:t>
    </dgm:pt>
    <dgm:pt modelId="{9D7D3CCF-95AD-425E-9A01-F25100B988DB}" type="sibTrans" cxnId="{D3E9A735-259F-4954-8ED0-DB365237938A}">
      <dgm:prSet/>
      <dgm:spPr/>
      <dgm:t>
        <a:bodyPr/>
        <a:lstStyle/>
        <a:p>
          <a:endParaRPr lang="ru-RU"/>
        </a:p>
      </dgm:t>
    </dgm:pt>
    <dgm:pt modelId="{4CB3F830-B85E-4F31-9AEB-F44C8C1B38BD}" type="parTrans" cxnId="{D3E9A735-259F-4954-8ED0-DB365237938A}">
      <dgm:prSet/>
      <dgm:spPr/>
      <dgm:t>
        <a:bodyPr/>
        <a:lstStyle/>
        <a:p>
          <a:endParaRPr lang="ru-RU"/>
        </a:p>
      </dgm:t>
    </dgm:pt>
    <dgm:pt modelId="{376781ED-DDAD-49C3-9F5C-EDF8130E5396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/>
            <a:t>ОРФАННЫЕ (РЕДКИЕ) ЗАБОЛЕВАНИЯ</a:t>
          </a:r>
        </a:p>
      </dgm:t>
    </dgm:pt>
    <dgm:pt modelId="{B40BF411-ACC7-40FB-B855-442000D8757A}" type="sibTrans" cxnId="{5E2A6279-A31A-48CF-82C2-E4CDF2651AD7}">
      <dgm:prSet/>
      <dgm:spPr/>
      <dgm:t>
        <a:bodyPr/>
        <a:lstStyle/>
        <a:p>
          <a:endParaRPr lang="ru-RU"/>
        </a:p>
      </dgm:t>
    </dgm:pt>
    <dgm:pt modelId="{099D9F86-D6F3-4763-B5FE-193FC0588D1B}" type="parTrans" cxnId="{5E2A6279-A31A-48CF-82C2-E4CDF2651AD7}">
      <dgm:prSet/>
      <dgm:spPr/>
      <dgm:t>
        <a:bodyPr/>
        <a:lstStyle/>
        <a:p>
          <a:endParaRPr lang="ru-RU"/>
        </a:p>
      </dgm:t>
    </dgm:pt>
    <dgm:pt modelId="{919528E3-4EEE-456E-8550-B8EB62191456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ГРУППЫ ЗАБОЛЕВАНИЙ:</a:t>
          </a:r>
        </a:p>
        <a:p>
          <a:r>
            <a:rPr lang="ru-RU" dirty="0"/>
            <a:t>ДЦП, ОНКОЛОГИЯ, АСТМА,</a:t>
          </a:r>
        </a:p>
        <a:p>
          <a:r>
            <a:rPr lang="ru-RU" dirty="0"/>
            <a:t>ДИАБЕТ и т.д.</a:t>
          </a:r>
        </a:p>
      </dgm:t>
    </dgm:pt>
    <dgm:pt modelId="{E28F6D36-2344-49E8-A6D0-628D4E8A74CE}" type="sibTrans" cxnId="{F1E7030E-63E5-424C-BA6F-D574DCD4CE47}">
      <dgm:prSet/>
      <dgm:spPr/>
      <dgm:t>
        <a:bodyPr/>
        <a:lstStyle/>
        <a:p>
          <a:endParaRPr lang="ru-RU"/>
        </a:p>
      </dgm:t>
    </dgm:pt>
    <dgm:pt modelId="{23A45F7E-F1C0-42C1-B18B-578AFCBEEAD5}" type="parTrans" cxnId="{F1E7030E-63E5-424C-BA6F-D574DCD4CE47}">
      <dgm:prSet/>
      <dgm:spPr/>
      <dgm:t>
        <a:bodyPr/>
        <a:lstStyle/>
        <a:p>
          <a:endParaRPr lang="ru-RU"/>
        </a:p>
      </dgm:t>
    </dgm:pt>
    <dgm:pt modelId="{5470BF81-9143-4B11-BCE4-D5788DD8C37B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ГРУППЫ НАСЕЛЕНИЯ: ВЕТЕРАНЫ, ЧЕРНОБЫЛЬЦЫ, ИНВАЛИДЫ и т.д.</a:t>
          </a:r>
        </a:p>
      </dgm:t>
    </dgm:pt>
    <dgm:pt modelId="{11F890B9-F1DD-40BF-A133-DEC88DE180E8}" type="sibTrans" cxnId="{B6011B0B-548B-4CF6-B9A1-F262CC260361}">
      <dgm:prSet/>
      <dgm:spPr/>
      <dgm:t>
        <a:bodyPr/>
        <a:lstStyle/>
        <a:p>
          <a:endParaRPr lang="ru-RU"/>
        </a:p>
      </dgm:t>
    </dgm:pt>
    <dgm:pt modelId="{073CBEE5-7B04-4ED0-9E97-9A58517A59E5}" type="parTrans" cxnId="{B6011B0B-548B-4CF6-B9A1-F262CC260361}">
      <dgm:prSet/>
      <dgm:spPr/>
      <dgm:t>
        <a:bodyPr/>
        <a:lstStyle/>
        <a:p>
          <a:endParaRPr lang="ru-RU"/>
        </a:p>
      </dgm:t>
    </dgm:pt>
    <dgm:pt modelId="{4E2799F2-3327-43AE-A97D-A7AEAB4D410E}" type="pres">
      <dgm:prSet presAssocID="{F7B223D5-F282-417C-ACA4-0506E19FD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FBACAC-CB2B-4CAF-9050-186CAB72B8D0}" type="pres">
      <dgm:prSet presAssocID="{BEC25D11-9F1B-4957-B507-F87BAAAD9E54}" presName="hierRoot1" presStyleCnt="0">
        <dgm:presLayoutVars>
          <dgm:hierBranch val="init"/>
        </dgm:presLayoutVars>
      </dgm:prSet>
      <dgm:spPr/>
    </dgm:pt>
    <dgm:pt modelId="{BA0A3E84-FDA5-4658-A089-2A54DA73B922}" type="pres">
      <dgm:prSet presAssocID="{BEC25D11-9F1B-4957-B507-F87BAAAD9E54}" presName="rootComposite1" presStyleCnt="0"/>
      <dgm:spPr/>
    </dgm:pt>
    <dgm:pt modelId="{B5C2B3A3-FD8E-48F5-8388-63B94F363C86}" type="pres">
      <dgm:prSet presAssocID="{BEC25D11-9F1B-4957-B507-F87BAAAD9E54}" presName="rootText1" presStyleLbl="node0" presStyleIdx="0" presStyleCnt="1" custAng="0" custScaleX="204070" custScaleY="105427" custLinFactNeighborX="646" custLinFactNeighborY="-4258">
        <dgm:presLayoutVars>
          <dgm:chPref val="3"/>
        </dgm:presLayoutVars>
      </dgm:prSet>
      <dgm:spPr>
        <a:prstGeom prst="roundRect">
          <a:avLst/>
        </a:prstGeom>
      </dgm:spPr>
    </dgm:pt>
    <dgm:pt modelId="{1335460A-0E77-49AE-BB8B-34AC57DDD291}" type="pres">
      <dgm:prSet presAssocID="{BEC25D11-9F1B-4957-B507-F87BAAAD9E54}" presName="rootConnector1" presStyleLbl="node1" presStyleIdx="0" presStyleCnt="0"/>
      <dgm:spPr/>
    </dgm:pt>
    <dgm:pt modelId="{0D98E983-FF4B-41F9-B5C1-05F3E3B656A6}" type="pres">
      <dgm:prSet presAssocID="{BEC25D11-9F1B-4957-B507-F87BAAAD9E54}" presName="hierChild2" presStyleCnt="0"/>
      <dgm:spPr/>
    </dgm:pt>
    <dgm:pt modelId="{5E9EB420-7818-4473-BA74-8B3FC2610DF6}" type="pres">
      <dgm:prSet presAssocID="{099D9F86-D6F3-4763-B5FE-193FC0588D1B}" presName="Name37" presStyleLbl="parChTrans1D2" presStyleIdx="0" presStyleCnt="3"/>
      <dgm:spPr/>
    </dgm:pt>
    <dgm:pt modelId="{EB8B6102-B4FF-4039-8A6F-DE1DF8FBF364}" type="pres">
      <dgm:prSet presAssocID="{376781ED-DDAD-49C3-9F5C-EDF8130E5396}" presName="hierRoot2" presStyleCnt="0">
        <dgm:presLayoutVars>
          <dgm:hierBranch val="init"/>
        </dgm:presLayoutVars>
      </dgm:prSet>
      <dgm:spPr/>
    </dgm:pt>
    <dgm:pt modelId="{A020A1B4-B553-4425-90C9-33508BDB8A88}" type="pres">
      <dgm:prSet presAssocID="{376781ED-DDAD-49C3-9F5C-EDF8130E5396}" presName="rootComposite" presStyleCnt="0"/>
      <dgm:spPr/>
    </dgm:pt>
    <dgm:pt modelId="{D317C32F-BF2D-4AA6-AA71-1AEF9BAFC696}" type="pres">
      <dgm:prSet presAssocID="{376781ED-DDAD-49C3-9F5C-EDF8130E5396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107A7E96-97B9-4866-877E-4B687EDF8F20}" type="pres">
      <dgm:prSet presAssocID="{376781ED-DDAD-49C3-9F5C-EDF8130E5396}" presName="rootConnector" presStyleLbl="node2" presStyleIdx="0" presStyleCnt="3"/>
      <dgm:spPr/>
    </dgm:pt>
    <dgm:pt modelId="{724BD460-22DD-4704-BB9B-887307D3BFFF}" type="pres">
      <dgm:prSet presAssocID="{376781ED-DDAD-49C3-9F5C-EDF8130E5396}" presName="hierChild4" presStyleCnt="0"/>
      <dgm:spPr/>
    </dgm:pt>
    <dgm:pt modelId="{21881063-6C75-4A21-BFCF-DEEFCDC7A54D}" type="pres">
      <dgm:prSet presAssocID="{376781ED-DDAD-49C3-9F5C-EDF8130E5396}" presName="hierChild5" presStyleCnt="0"/>
      <dgm:spPr/>
    </dgm:pt>
    <dgm:pt modelId="{E0D145A6-DE8F-4AED-84A2-B622CFFF6847}" type="pres">
      <dgm:prSet presAssocID="{23A45F7E-F1C0-42C1-B18B-578AFCBEEAD5}" presName="Name37" presStyleLbl="parChTrans1D2" presStyleIdx="1" presStyleCnt="3"/>
      <dgm:spPr/>
    </dgm:pt>
    <dgm:pt modelId="{40C7D4FD-6B47-4AE4-B8A1-D8DC9AB4379C}" type="pres">
      <dgm:prSet presAssocID="{919528E3-4EEE-456E-8550-B8EB62191456}" presName="hierRoot2" presStyleCnt="0">
        <dgm:presLayoutVars>
          <dgm:hierBranch val="init"/>
        </dgm:presLayoutVars>
      </dgm:prSet>
      <dgm:spPr/>
    </dgm:pt>
    <dgm:pt modelId="{13F24994-9125-497B-9A2D-F563CAE38460}" type="pres">
      <dgm:prSet presAssocID="{919528E3-4EEE-456E-8550-B8EB62191456}" presName="rootComposite" presStyleCnt="0"/>
      <dgm:spPr/>
    </dgm:pt>
    <dgm:pt modelId="{3690689B-A1E4-4AA2-AE8C-96E5DD3ABA6E}" type="pres">
      <dgm:prSet presAssocID="{919528E3-4EEE-456E-8550-B8EB62191456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E4629374-1951-4841-BD09-CB90F6F29418}" type="pres">
      <dgm:prSet presAssocID="{919528E3-4EEE-456E-8550-B8EB62191456}" presName="rootConnector" presStyleLbl="node2" presStyleIdx="1" presStyleCnt="3"/>
      <dgm:spPr/>
    </dgm:pt>
    <dgm:pt modelId="{59C896CA-D760-4C67-A324-1EA3B61804C7}" type="pres">
      <dgm:prSet presAssocID="{919528E3-4EEE-456E-8550-B8EB62191456}" presName="hierChild4" presStyleCnt="0"/>
      <dgm:spPr/>
    </dgm:pt>
    <dgm:pt modelId="{2A34C360-F119-4CA4-9C36-30CD212FA638}" type="pres">
      <dgm:prSet presAssocID="{919528E3-4EEE-456E-8550-B8EB62191456}" presName="hierChild5" presStyleCnt="0"/>
      <dgm:spPr/>
    </dgm:pt>
    <dgm:pt modelId="{06A0C995-4813-45C5-9513-F489D5FC925E}" type="pres">
      <dgm:prSet presAssocID="{073CBEE5-7B04-4ED0-9E97-9A58517A59E5}" presName="Name37" presStyleLbl="parChTrans1D2" presStyleIdx="2" presStyleCnt="3"/>
      <dgm:spPr/>
    </dgm:pt>
    <dgm:pt modelId="{9D57898E-F7E9-4DF3-A917-52FDE1BCDB7A}" type="pres">
      <dgm:prSet presAssocID="{5470BF81-9143-4B11-BCE4-D5788DD8C37B}" presName="hierRoot2" presStyleCnt="0">
        <dgm:presLayoutVars>
          <dgm:hierBranch val="init"/>
        </dgm:presLayoutVars>
      </dgm:prSet>
      <dgm:spPr/>
    </dgm:pt>
    <dgm:pt modelId="{58D5E424-EBA4-4F51-A02C-D59A7CBA11F0}" type="pres">
      <dgm:prSet presAssocID="{5470BF81-9143-4B11-BCE4-D5788DD8C37B}" presName="rootComposite" presStyleCnt="0"/>
      <dgm:spPr/>
    </dgm:pt>
    <dgm:pt modelId="{5E9302E4-B23F-44EE-B1BE-2ED831152086}" type="pres">
      <dgm:prSet presAssocID="{5470BF81-9143-4B11-BCE4-D5788DD8C37B}" presName="rootText" presStyleLbl="node2" presStyleIdx="2" presStyleCnt="3" custLinFactNeighborX="-651" custLinFactNeighborY="2287">
        <dgm:presLayoutVars>
          <dgm:chPref val="3"/>
        </dgm:presLayoutVars>
      </dgm:prSet>
      <dgm:spPr>
        <a:prstGeom prst="roundRect">
          <a:avLst/>
        </a:prstGeom>
      </dgm:spPr>
    </dgm:pt>
    <dgm:pt modelId="{A174E419-FDE5-45A8-BE11-8395A4921DB5}" type="pres">
      <dgm:prSet presAssocID="{5470BF81-9143-4B11-BCE4-D5788DD8C37B}" presName="rootConnector" presStyleLbl="node2" presStyleIdx="2" presStyleCnt="3"/>
      <dgm:spPr/>
    </dgm:pt>
    <dgm:pt modelId="{BC66D473-9DF9-4B8E-955F-DB6D12FC9AF5}" type="pres">
      <dgm:prSet presAssocID="{5470BF81-9143-4B11-BCE4-D5788DD8C37B}" presName="hierChild4" presStyleCnt="0"/>
      <dgm:spPr/>
    </dgm:pt>
    <dgm:pt modelId="{AD4369CC-0D71-4E89-A87F-6A5FFDDFDA3C}" type="pres">
      <dgm:prSet presAssocID="{5470BF81-9143-4B11-BCE4-D5788DD8C37B}" presName="hierChild5" presStyleCnt="0"/>
      <dgm:spPr/>
    </dgm:pt>
    <dgm:pt modelId="{2500AC68-9DB2-4B59-945D-3611EE97CC5D}" type="pres">
      <dgm:prSet presAssocID="{BEC25D11-9F1B-4957-B507-F87BAAAD9E54}" presName="hierChild3" presStyleCnt="0"/>
      <dgm:spPr/>
    </dgm:pt>
  </dgm:ptLst>
  <dgm:cxnLst>
    <dgm:cxn modelId="{B6011B0B-548B-4CF6-B9A1-F262CC260361}" srcId="{BEC25D11-9F1B-4957-B507-F87BAAAD9E54}" destId="{5470BF81-9143-4B11-BCE4-D5788DD8C37B}" srcOrd="2" destOrd="0" parTransId="{073CBEE5-7B04-4ED0-9E97-9A58517A59E5}" sibTransId="{11F890B9-F1DD-40BF-A133-DEC88DE180E8}"/>
    <dgm:cxn modelId="{94352F0C-CA43-4F27-94D8-0FC4EBC7955A}" type="presOf" srcId="{376781ED-DDAD-49C3-9F5C-EDF8130E5396}" destId="{107A7E96-97B9-4866-877E-4B687EDF8F20}" srcOrd="1" destOrd="0" presId="urn:microsoft.com/office/officeart/2005/8/layout/orgChart1"/>
    <dgm:cxn modelId="{F1E7030E-63E5-424C-BA6F-D574DCD4CE47}" srcId="{BEC25D11-9F1B-4957-B507-F87BAAAD9E54}" destId="{919528E3-4EEE-456E-8550-B8EB62191456}" srcOrd="1" destOrd="0" parTransId="{23A45F7E-F1C0-42C1-B18B-578AFCBEEAD5}" sibTransId="{E28F6D36-2344-49E8-A6D0-628D4E8A74CE}"/>
    <dgm:cxn modelId="{B9632715-64F5-427F-A17D-874CB9D71F22}" type="presOf" srcId="{919528E3-4EEE-456E-8550-B8EB62191456}" destId="{E4629374-1951-4841-BD09-CB90F6F29418}" srcOrd="1" destOrd="0" presId="urn:microsoft.com/office/officeart/2005/8/layout/orgChart1"/>
    <dgm:cxn modelId="{D3E9A735-259F-4954-8ED0-DB365237938A}" srcId="{F7B223D5-F282-417C-ACA4-0506E19FD766}" destId="{BEC25D11-9F1B-4957-B507-F87BAAAD9E54}" srcOrd="0" destOrd="0" parTransId="{4CB3F830-B85E-4F31-9AEB-F44C8C1B38BD}" sibTransId="{9D7D3CCF-95AD-425E-9A01-F25100B988DB}"/>
    <dgm:cxn modelId="{A5B67762-7CD3-4B8C-AEA4-1ECDB9100F4F}" type="presOf" srcId="{F7B223D5-F282-417C-ACA4-0506E19FD766}" destId="{4E2799F2-3327-43AE-A97D-A7AEAB4D410E}" srcOrd="0" destOrd="0" presId="urn:microsoft.com/office/officeart/2005/8/layout/orgChart1"/>
    <dgm:cxn modelId="{47C66343-B5FD-42E8-B08C-57B841374D7D}" type="presOf" srcId="{BEC25D11-9F1B-4957-B507-F87BAAAD9E54}" destId="{1335460A-0E77-49AE-BB8B-34AC57DDD291}" srcOrd="1" destOrd="0" presId="urn:microsoft.com/office/officeart/2005/8/layout/orgChart1"/>
    <dgm:cxn modelId="{B5032465-3780-4D85-A432-68BA3A07878D}" type="presOf" srcId="{099D9F86-D6F3-4763-B5FE-193FC0588D1B}" destId="{5E9EB420-7818-4473-BA74-8B3FC2610DF6}" srcOrd="0" destOrd="0" presId="urn:microsoft.com/office/officeart/2005/8/layout/orgChart1"/>
    <dgm:cxn modelId="{5E2A6279-A31A-48CF-82C2-E4CDF2651AD7}" srcId="{BEC25D11-9F1B-4957-B507-F87BAAAD9E54}" destId="{376781ED-DDAD-49C3-9F5C-EDF8130E5396}" srcOrd="0" destOrd="0" parTransId="{099D9F86-D6F3-4763-B5FE-193FC0588D1B}" sibTransId="{B40BF411-ACC7-40FB-B855-442000D8757A}"/>
    <dgm:cxn modelId="{5301A67A-F4C2-4F50-A2EC-9A13E11D0FC5}" type="presOf" srcId="{376781ED-DDAD-49C3-9F5C-EDF8130E5396}" destId="{D317C32F-BF2D-4AA6-AA71-1AEF9BAFC696}" srcOrd="0" destOrd="0" presId="urn:microsoft.com/office/officeart/2005/8/layout/orgChart1"/>
    <dgm:cxn modelId="{C8D49586-5C01-4953-BA03-2A2CCA2F0EDD}" type="presOf" srcId="{5470BF81-9143-4B11-BCE4-D5788DD8C37B}" destId="{A174E419-FDE5-45A8-BE11-8395A4921DB5}" srcOrd="1" destOrd="0" presId="urn:microsoft.com/office/officeart/2005/8/layout/orgChart1"/>
    <dgm:cxn modelId="{EE97F38C-12B0-42B9-9F1E-297B8D240412}" type="presOf" srcId="{BEC25D11-9F1B-4957-B507-F87BAAAD9E54}" destId="{B5C2B3A3-FD8E-48F5-8388-63B94F363C86}" srcOrd="0" destOrd="0" presId="urn:microsoft.com/office/officeart/2005/8/layout/orgChart1"/>
    <dgm:cxn modelId="{BDF8C7A3-6907-40A2-A2C4-5A4EBDA886C9}" type="presOf" srcId="{919528E3-4EEE-456E-8550-B8EB62191456}" destId="{3690689B-A1E4-4AA2-AE8C-96E5DD3ABA6E}" srcOrd="0" destOrd="0" presId="urn:microsoft.com/office/officeart/2005/8/layout/orgChart1"/>
    <dgm:cxn modelId="{E67B49BA-934C-4921-8B97-D3D292E20441}" type="presOf" srcId="{073CBEE5-7B04-4ED0-9E97-9A58517A59E5}" destId="{06A0C995-4813-45C5-9513-F489D5FC925E}" srcOrd="0" destOrd="0" presId="urn:microsoft.com/office/officeart/2005/8/layout/orgChart1"/>
    <dgm:cxn modelId="{F91DBEC6-2C8B-4FD3-BBD5-BEB569A55602}" type="presOf" srcId="{5470BF81-9143-4B11-BCE4-D5788DD8C37B}" destId="{5E9302E4-B23F-44EE-B1BE-2ED831152086}" srcOrd="0" destOrd="0" presId="urn:microsoft.com/office/officeart/2005/8/layout/orgChart1"/>
    <dgm:cxn modelId="{64A075D9-6C53-4539-B2EC-2E98F29DA74B}" type="presOf" srcId="{23A45F7E-F1C0-42C1-B18B-578AFCBEEAD5}" destId="{E0D145A6-DE8F-4AED-84A2-B622CFFF6847}" srcOrd="0" destOrd="0" presId="urn:microsoft.com/office/officeart/2005/8/layout/orgChart1"/>
    <dgm:cxn modelId="{FC206BE9-680C-449F-B0DF-E54B03FCE475}" type="presParOf" srcId="{4E2799F2-3327-43AE-A97D-A7AEAB4D410E}" destId="{A8FBACAC-CB2B-4CAF-9050-186CAB72B8D0}" srcOrd="0" destOrd="0" presId="urn:microsoft.com/office/officeart/2005/8/layout/orgChart1"/>
    <dgm:cxn modelId="{4C38BD1A-80B0-46BA-98F7-CBB88CB67F9D}" type="presParOf" srcId="{A8FBACAC-CB2B-4CAF-9050-186CAB72B8D0}" destId="{BA0A3E84-FDA5-4658-A089-2A54DA73B922}" srcOrd="0" destOrd="0" presId="urn:microsoft.com/office/officeart/2005/8/layout/orgChart1"/>
    <dgm:cxn modelId="{C776DC01-B95E-4225-913D-1697707D6240}" type="presParOf" srcId="{BA0A3E84-FDA5-4658-A089-2A54DA73B922}" destId="{B5C2B3A3-FD8E-48F5-8388-63B94F363C86}" srcOrd="0" destOrd="0" presId="urn:microsoft.com/office/officeart/2005/8/layout/orgChart1"/>
    <dgm:cxn modelId="{19999506-E5C3-4974-B494-4C1D09621E9F}" type="presParOf" srcId="{BA0A3E84-FDA5-4658-A089-2A54DA73B922}" destId="{1335460A-0E77-49AE-BB8B-34AC57DDD291}" srcOrd="1" destOrd="0" presId="urn:microsoft.com/office/officeart/2005/8/layout/orgChart1"/>
    <dgm:cxn modelId="{09667032-DF82-40AC-8718-3F4060D30CC3}" type="presParOf" srcId="{A8FBACAC-CB2B-4CAF-9050-186CAB72B8D0}" destId="{0D98E983-FF4B-41F9-B5C1-05F3E3B656A6}" srcOrd="1" destOrd="0" presId="urn:microsoft.com/office/officeart/2005/8/layout/orgChart1"/>
    <dgm:cxn modelId="{D4F9D719-6357-4640-B0D5-35BEB0E06501}" type="presParOf" srcId="{0D98E983-FF4B-41F9-B5C1-05F3E3B656A6}" destId="{5E9EB420-7818-4473-BA74-8B3FC2610DF6}" srcOrd="0" destOrd="0" presId="urn:microsoft.com/office/officeart/2005/8/layout/orgChart1"/>
    <dgm:cxn modelId="{31D3ADD1-EC0D-4FAB-AAB3-EAB71DBE2474}" type="presParOf" srcId="{0D98E983-FF4B-41F9-B5C1-05F3E3B656A6}" destId="{EB8B6102-B4FF-4039-8A6F-DE1DF8FBF364}" srcOrd="1" destOrd="0" presId="urn:microsoft.com/office/officeart/2005/8/layout/orgChart1"/>
    <dgm:cxn modelId="{CC02A78A-6764-42C4-845A-1E2CDC3D872D}" type="presParOf" srcId="{EB8B6102-B4FF-4039-8A6F-DE1DF8FBF364}" destId="{A020A1B4-B553-4425-90C9-33508BDB8A88}" srcOrd="0" destOrd="0" presId="urn:microsoft.com/office/officeart/2005/8/layout/orgChart1"/>
    <dgm:cxn modelId="{9882D944-F1DD-4F8D-9970-6107BE47E4A2}" type="presParOf" srcId="{A020A1B4-B553-4425-90C9-33508BDB8A88}" destId="{D317C32F-BF2D-4AA6-AA71-1AEF9BAFC696}" srcOrd="0" destOrd="0" presId="urn:microsoft.com/office/officeart/2005/8/layout/orgChart1"/>
    <dgm:cxn modelId="{FF5D99A1-201B-4D40-98CA-80F4D811FDD5}" type="presParOf" srcId="{A020A1B4-B553-4425-90C9-33508BDB8A88}" destId="{107A7E96-97B9-4866-877E-4B687EDF8F20}" srcOrd="1" destOrd="0" presId="urn:microsoft.com/office/officeart/2005/8/layout/orgChart1"/>
    <dgm:cxn modelId="{013E7B40-D878-4FD6-AC7E-B3AE54670AD7}" type="presParOf" srcId="{EB8B6102-B4FF-4039-8A6F-DE1DF8FBF364}" destId="{724BD460-22DD-4704-BB9B-887307D3BFFF}" srcOrd="1" destOrd="0" presId="urn:microsoft.com/office/officeart/2005/8/layout/orgChart1"/>
    <dgm:cxn modelId="{A5B1CC38-58E5-4E20-A0F5-E3461C33C024}" type="presParOf" srcId="{EB8B6102-B4FF-4039-8A6F-DE1DF8FBF364}" destId="{21881063-6C75-4A21-BFCF-DEEFCDC7A54D}" srcOrd="2" destOrd="0" presId="urn:microsoft.com/office/officeart/2005/8/layout/orgChart1"/>
    <dgm:cxn modelId="{3DB79B01-5A61-4CCB-A7AB-531D8B35D10B}" type="presParOf" srcId="{0D98E983-FF4B-41F9-B5C1-05F3E3B656A6}" destId="{E0D145A6-DE8F-4AED-84A2-B622CFFF6847}" srcOrd="2" destOrd="0" presId="urn:microsoft.com/office/officeart/2005/8/layout/orgChart1"/>
    <dgm:cxn modelId="{9F9262D1-475B-4F2D-A6C4-B1C7A4CBE83B}" type="presParOf" srcId="{0D98E983-FF4B-41F9-B5C1-05F3E3B656A6}" destId="{40C7D4FD-6B47-4AE4-B8A1-D8DC9AB4379C}" srcOrd="3" destOrd="0" presId="urn:microsoft.com/office/officeart/2005/8/layout/orgChart1"/>
    <dgm:cxn modelId="{545E6D46-3D3F-427C-9CA7-F8B130A8ED79}" type="presParOf" srcId="{40C7D4FD-6B47-4AE4-B8A1-D8DC9AB4379C}" destId="{13F24994-9125-497B-9A2D-F563CAE38460}" srcOrd="0" destOrd="0" presId="urn:microsoft.com/office/officeart/2005/8/layout/orgChart1"/>
    <dgm:cxn modelId="{E36E1AFD-35F8-4B05-B31E-926E05A54C39}" type="presParOf" srcId="{13F24994-9125-497B-9A2D-F563CAE38460}" destId="{3690689B-A1E4-4AA2-AE8C-96E5DD3ABA6E}" srcOrd="0" destOrd="0" presId="urn:microsoft.com/office/officeart/2005/8/layout/orgChart1"/>
    <dgm:cxn modelId="{472CD034-62BF-46AE-8F1D-27B52E88EEF6}" type="presParOf" srcId="{13F24994-9125-497B-9A2D-F563CAE38460}" destId="{E4629374-1951-4841-BD09-CB90F6F29418}" srcOrd="1" destOrd="0" presId="urn:microsoft.com/office/officeart/2005/8/layout/orgChart1"/>
    <dgm:cxn modelId="{8F4FFE46-E3AF-4432-9141-87B57100D509}" type="presParOf" srcId="{40C7D4FD-6B47-4AE4-B8A1-D8DC9AB4379C}" destId="{59C896CA-D760-4C67-A324-1EA3B61804C7}" srcOrd="1" destOrd="0" presId="urn:microsoft.com/office/officeart/2005/8/layout/orgChart1"/>
    <dgm:cxn modelId="{2CCA84D3-8BA8-4224-BF5E-CF85E39AF49F}" type="presParOf" srcId="{40C7D4FD-6B47-4AE4-B8A1-D8DC9AB4379C}" destId="{2A34C360-F119-4CA4-9C36-30CD212FA638}" srcOrd="2" destOrd="0" presId="urn:microsoft.com/office/officeart/2005/8/layout/orgChart1"/>
    <dgm:cxn modelId="{AB9166BF-B427-47D8-8263-370B624C6BC7}" type="presParOf" srcId="{0D98E983-FF4B-41F9-B5C1-05F3E3B656A6}" destId="{06A0C995-4813-45C5-9513-F489D5FC925E}" srcOrd="4" destOrd="0" presId="urn:microsoft.com/office/officeart/2005/8/layout/orgChart1"/>
    <dgm:cxn modelId="{8872B890-AE6F-406D-AC11-E0FB272A7D5C}" type="presParOf" srcId="{0D98E983-FF4B-41F9-B5C1-05F3E3B656A6}" destId="{9D57898E-F7E9-4DF3-A917-52FDE1BCDB7A}" srcOrd="5" destOrd="0" presId="urn:microsoft.com/office/officeart/2005/8/layout/orgChart1"/>
    <dgm:cxn modelId="{E2D95F4D-E921-41A7-9560-5640A28E5A99}" type="presParOf" srcId="{9D57898E-F7E9-4DF3-A917-52FDE1BCDB7A}" destId="{58D5E424-EBA4-4F51-A02C-D59A7CBA11F0}" srcOrd="0" destOrd="0" presId="urn:microsoft.com/office/officeart/2005/8/layout/orgChart1"/>
    <dgm:cxn modelId="{7A31AAF9-A2AF-4C39-B2AA-5C5B7E7CB540}" type="presParOf" srcId="{58D5E424-EBA4-4F51-A02C-D59A7CBA11F0}" destId="{5E9302E4-B23F-44EE-B1BE-2ED831152086}" srcOrd="0" destOrd="0" presId="urn:microsoft.com/office/officeart/2005/8/layout/orgChart1"/>
    <dgm:cxn modelId="{A9B43C03-D8BC-472B-9AAA-22084DBAB968}" type="presParOf" srcId="{58D5E424-EBA4-4F51-A02C-D59A7CBA11F0}" destId="{A174E419-FDE5-45A8-BE11-8395A4921DB5}" srcOrd="1" destOrd="0" presId="urn:microsoft.com/office/officeart/2005/8/layout/orgChart1"/>
    <dgm:cxn modelId="{DBC6C978-0CE0-4A0E-87B4-1A4A429E655F}" type="presParOf" srcId="{9D57898E-F7E9-4DF3-A917-52FDE1BCDB7A}" destId="{BC66D473-9DF9-4B8E-955F-DB6D12FC9AF5}" srcOrd="1" destOrd="0" presId="urn:microsoft.com/office/officeart/2005/8/layout/orgChart1"/>
    <dgm:cxn modelId="{CC914F5F-827D-410B-AC9E-07D36743A9F4}" type="presParOf" srcId="{9D57898E-F7E9-4DF3-A917-52FDE1BCDB7A}" destId="{AD4369CC-0D71-4E89-A87F-6A5FFDDFDA3C}" srcOrd="2" destOrd="0" presId="urn:microsoft.com/office/officeart/2005/8/layout/orgChart1"/>
    <dgm:cxn modelId="{63B67516-6972-4697-B3F4-9C2AB7911F11}" type="presParOf" srcId="{A8FBACAC-CB2B-4CAF-9050-186CAB72B8D0}" destId="{2500AC68-9DB2-4B59-945D-3611EE97CC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C995-4813-45C5-9513-F489D5FC925E}">
      <dsp:nvSpPr>
        <dsp:cNvPr id="0" name=""/>
        <dsp:cNvSpPr/>
      </dsp:nvSpPr>
      <dsp:spPr>
        <a:xfrm>
          <a:off x="4174788" y="1857996"/>
          <a:ext cx="2911037" cy="59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31"/>
              </a:lnTo>
              <a:lnTo>
                <a:pt x="2911037" y="334931"/>
              </a:lnTo>
              <a:lnTo>
                <a:pt x="2911037" y="590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45A6-DE8F-4AED-84A2-B622CFFF6847}">
      <dsp:nvSpPr>
        <dsp:cNvPr id="0" name=""/>
        <dsp:cNvSpPr/>
      </dsp:nvSpPr>
      <dsp:spPr>
        <a:xfrm>
          <a:off x="4113359" y="1857996"/>
          <a:ext cx="91440" cy="562470"/>
        </a:xfrm>
        <a:custGeom>
          <a:avLst/>
          <a:gdLst/>
          <a:ahLst/>
          <a:cxnLst/>
          <a:rect l="0" t="0" r="0" b="0"/>
          <a:pathLst>
            <a:path>
              <a:moveTo>
                <a:pt x="61429" y="0"/>
              </a:moveTo>
              <a:lnTo>
                <a:pt x="61429" y="307122"/>
              </a:lnTo>
              <a:lnTo>
                <a:pt x="45720" y="307122"/>
              </a:lnTo>
              <a:lnTo>
                <a:pt x="45720" y="562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EB420-7818-4473-BA74-8B3FC2610DF6}">
      <dsp:nvSpPr>
        <dsp:cNvPr id="0" name=""/>
        <dsp:cNvSpPr/>
      </dsp:nvSpPr>
      <dsp:spPr>
        <a:xfrm>
          <a:off x="1216500" y="1857996"/>
          <a:ext cx="2958288" cy="562470"/>
        </a:xfrm>
        <a:custGeom>
          <a:avLst/>
          <a:gdLst/>
          <a:ahLst/>
          <a:cxnLst/>
          <a:rect l="0" t="0" r="0" b="0"/>
          <a:pathLst>
            <a:path>
              <a:moveTo>
                <a:pt x="2958288" y="0"/>
              </a:moveTo>
              <a:lnTo>
                <a:pt x="2958288" y="307122"/>
              </a:lnTo>
              <a:lnTo>
                <a:pt x="0" y="307122"/>
              </a:lnTo>
              <a:lnTo>
                <a:pt x="0" y="562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2B3A3-FD8E-48F5-8388-63B94F363C86}">
      <dsp:nvSpPr>
        <dsp:cNvPr id="0" name=""/>
        <dsp:cNvSpPr/>
      </dsp:nvSpPr>
      <dsp:spPr>
        <a:xfrm>
          <a:off x="1693416" y="576065"/>
          <a:ext cx="4962744" cy="128193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ФЕДЕРАЛЬНЫЕ ЛЬГОТНИКИ</a:t>
          </a:r>
        </a:p>
      </dsp:txBody>
      <dsp:txXfrm>
        <a:off x="1755995" y="638644"/>
        <a:ext cx="4837586" cy="1156772"/>
      </dsp:txXfrm>
    </dsp:sp>
    <dsp:sp modelId="{D317C32F-BF2D-4AA6-AA71-1AEF9BAFC696}">
      <dsp:nvSpPr>
        <dsp:cNvPr id="0" name=""/>
        <dsp:cNvSpPr/>
      </dsp:nvSpPr>
      <dsp:spPr>
        <a:xfrm>
          <a:off x="558" y="2420466"/>
          <a:ext cx="2431883" cy="12159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14 ВЗН</a:t>
          </a:r>
        </a:p>
      </dsp:txBody>
      <dsp:txXfrm>
        <a:off x="59915" y="2479823"/>
        <a:ext cx="2313169" cy="1097227"/>
      </dsp:txXfrm>
    </dsp:sp>
    <dsp:sp modelId="{3690689B-A1E4-4AA2-AE8C-96E5DD3ABA6E}">
      <dsp:nvSpPr>
        <dsp:cNvPr id="0" name=""/>
        <dsp:cNvSpPr/>
      </dsp:nvSpPr>
      <dsp:spPr>
        <a:xfrm>
          <a:off x="2943137" y="2420466"/>
          <a:ext cx="2431883" cy="1215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СПИД,  ТУБЕРКУЛЕЗ</a:t>
          </a:r>
        </a:p>
      </dsp:txBody>
      <dsp:txXfrm>
        <a:off x="3002494" y="2479823"/>
        <a:ext cx="2313169" cy="1097227"/>
      </dsp:txXfrm>
    </dsp:sp>
    <dsp:sp modelId="{5E9302E4-B23F-44EE-B1BE-2ED831152086}">
      <dsp:nvSpPr>
        <dsp:cNvPr id="0" name=""/>
        <dsp:cNvSpPr/>
      </dsp:nvSpPr>
      <dsp:spPr>
        <a:xfrm>
          <a:off x="5869884" y="2448274"/>
          <a:ext cx="2431883" cy="121594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178-ФЗ ИНВАЛИДЫ И Т.Д.</a:t>
          </a:r>
        </a:p>
      </dsp:txBody>
      <dsp:txXfrm>
        <a:off x="5929241" y="2507631"/>
        <a:ext cx="2313169" cy="1097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C995-4813-45C5-9513-F489D5FC925E}">
      <dsp:nvSpPr>
        <dsp:cNvPr id="0" name=""/>
        <dsp:cNvSpPr/>
      </dsp:nvSpPr>
      <dsp:spPr>
        <a:xfrm>
          <a:off x="4174788" y="1857996"/>
          <a:ext cx="2911037" cy="59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31"/>
              </a:lnTo>
              <a:lnTo>
                <a:pt x="2911037" y="334931"/>
              </a:lnTo>
              <a:lnTo>
                <a:pt x="2911037" y="590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45A6-DE8F-4AED-84A2-B622CFFF6847}">
      <dsp:nvSpPr>
        <dsp:cNvPr id="0" name=""/>
        <dsp:cNvSpPr/>
      </dsp:nvSpPr>
      <dsp:spPr>
        <a:xfrm>
          <a:off x="4113359" y="1857996"/>
          <a:ext cx="91440" cy="562470"/>
        </a:xfrm>
        <a:custGeom>
          <a:avLst/>
          <a:gdLst/>
          <a:ahLst/>
          <a:cxnLst/>
          <a:rect l="0" t="0" r="0" b="0"/>
          <a:pathLst>
            <a:path>
              <a:moveTo>
                <a:pt x="61429" y="0"/>
              </a:moveTo>
              <a:lnTo>
                <a:pt x="61429" y="307122"/>
              </a:lnTo>
              <a:lnTo>
                <a:pt x="45720" y="307122"/>
              </a:lnTo>
              <a:lnTo>
                <a:pt x="45720" y="562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EB420-7818-4473-BA74-8B3FC2610DF6}">
      <dsp:nvSpPr>
        <dsp:cNvPr id="0" name=""/>
        <dsp:cNvSpPr/>
      </dsp:nvSpPr>
      <dsp:spPr>
        <a:xfrm>
          <a:off x="1216500" y="1857996"/>
          <a:ext cx="2958288" cy="562470"/>
        </a:xfrm>
        <a:custGeom>
          <a:avLst/>
          <a:gdLst/>
          <a:ahLst/>
          <a:cxnLst/>
          <a:rect l="0" t="0" r="0" b="0"/>
          <a:pathLst>
            <a:path>
              <a:moveTo>
                <a:pt x="2958288" y="0"/>
              </a:moveTo>
              <a:lnTo>
                <a:pt x="2958288" y="307122"/>
              </a:lnTo>
              <a:lnTo>
                <a:pt x="0" y="307122"/>
              </a:lnTo>
              <a:lnTo>
                <a:pt x="0" y="562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2B3A3-FD8E-48F5-8388-63B94F363C86}">
      <dsp:nvSpPr>
        <dsp:cNvPr id="0" name=""/>
        <dsp:cNvSpPr/>
      </dsp:nvSpPr>
      <dsp:spPr>
        <a:xfrm>
          <a:off x="1693416" y="576065"/>
          <a:ext cx="4962744" cy="128193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РЕГИОНАЛЬНЫЕ ЛЬГОТНИКИ</a:t>
          </a:r>
        </a:p>
      </dsp:txBody>
      <dsp:txXfrm>
        <a:off x="1755995" y="638644"/>
        <a:ext cx="4837586" cy="1156772"/>
      </dsp:txXfrm>
    </dsp:sp>
    <dsp:sp modelId="{D317C32F-BF2D-4AA6-AA71-1AEF9BAFC696}">
      <dsp:nvSpPr>
        <dsp:cNvPr id="0" name=""/>
        <dsp:cNvSpPr/>
      </dsp:nvSpPr>
      <dsp:spPr>
        <a:xfrm>
          <a:off x="558" y="2420466"/>
          <a:ext cx="2431883" cy="12159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ОРФАННЫЕ (РЕДКИЕ) ЗАБОЛЕВАНИЯ</a:t>
          </a:r>
        </a:p>
      </dsp:txBody>
      <dsp:txXfrm>
        <a:off x="59915" y="2479823"/>
        <a:ext cx="2313169" cy="1097227"/>
      </dsp:txXfrm>
    </dsp:sp>
    <dsp:sp modelId="{3690689B-A1E4-4AA2-AE8C-96E5DD3ABA6E}">
      <dsp:nvSpPr>
        <dsp:cNvPr id="0" name=""/>
        <dsp:cNvSpPr/>
      </dsp:nvSpPr>
      <dsp:spPr>
        <a:xfrm>
          <a:off x="2943137" y="2420466"/>
          <a:ext cx="2431883" cy="1215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ГРУППЫ ЗАБОЛЕВАНИЙ: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ДЦП, ОНКОЛОГИЯ, АСТМА,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ДИАБЕТ и т.д.</a:t>
          </a:r>
        </a:p>
      </dsp:txBody>
      <dsp:txXfrm>
        <a:off x="3002494" y="2479823"/>
        <a:ext cx="2313169" cy="1097227"/>
      </dsp:txXfrm>
    </dsp:sp>
    <dsp:sp modelId="{5E9302E4-B23F-44EE-B1BE-2ED831152086}">
      <dsp:nvSpPr>
        <dsp:cNvPr id="0" name=""/>
        <dsp:cNvSpPr/>
      </dsp:nvSpPr>
      <dsp:spPr>
        <a:xfrm>
          <a:off x="5869884" y="2448274"/>
          <a:ext cx="2431883" cy="121594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ГРУППЫ НАСЕЛЕНИЯ: ВЕТЕРАНЫ, ЧЕРНОБЫЛЬЦЫ, ИНВАЛИДЫ и т.д.</a:t>
          </a:r>
        </a:p>
      </dsp:txBody>
      <dsp:txXfrm>
        <a:off x="5929241" y="2507631"/>
        <a:ext cx="2313169" cy="109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307CB-97EB-4ABD-98E9-37BB228C847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63B3-E152-4B07-8936-A332F8117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5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7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9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2" y="6286521"/>
            <a:ext cx="8501122" cy="357191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137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357167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3" y="6286522"/>
            <a:ext cx="8501122" cy="35719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673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7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4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1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6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C5EE-56DA-4324-8BBA-F4BCE5041DE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consultant.ru/document/cons_doc_LAW_5490/815edc9896435be7118ac0d2bfccfcdc4caea94a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consultant.ru/document/cons_doc_LAW_23735/6137525ea7f6cddb3c6f8e0f8c2b5306a441bd4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sultant.ru/document/cons_doc_LAW_121895/332873f90bf77b37248fe2e0266a389f8ceece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base.garant.ru/101268/53f89421bbdaf741eb2d1ecc4ddb4c33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base.garant.ru/10126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hyperlink" Target="https://base.garant.ru/101268/f7ee959fd36b5699076b35abf4f52c5c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ase.garant.ru/4100000/#block_1801" TargetMode="External"/><Relationship Id="rId13" Type="http://schemas.openxmlformats.org/officeDocument/2006/relationships/hyperlink" Target="http://base.garant.ru/4100000/#block_4010" TargetMode="External"/><Relationship Id="rId18" Type="http://schemas.openxmlformats.org/officeDocument/2006/relationships/image" Target="../media/image11.png"/><Relationship Id="rId3" Type="http://schemas.openxmlformats.org/officeDocument/2006/relationships/hyperlink" Target="http://base.garant.ru/12137881/#block_1111" TargetMode="External"/><Relationship Id="rId7" Type="http://schemas.openxmlformats.org/officeDocument/2006/relationships/hyperlink" Target="http://base.garant.ru/4100000/#block_1800" TargetMode="External"/><Relationship Id="rId12" Type="http://schemas.openxmlformats.org/officeDocument/2006/relationships/hyperlink" Target="http://base.garant.ru/4100000/#block_1313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s://base.garant.ru/12137881/53f89421bbdaf741eb2d1ecc4ddb4c33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e.garant.ru/4100000/#block_490" TargetMode="External"/><Relationship Id="rId11" Type="http://schemas.openxmlformats.org/officeDocument/2006/relationships/hyperlink" Target="http://base.garant.ru/4100000/#block_1020" TargetMode="External"/><Relationship Id="rId5" Type="http://schemas.openxmlformats.org/officeDocument/2006/relationships/hyperlink" Target="http://base.garant.ru/4100000/#block_110" TargetMode="External"/><Relationship Id="rId15" Type="http://schemas.openxmlformats.org/officeDocument/2006/relationships/hyperlink" Target="http://base.garant.ru/4100000/#block_9010" TargetMode="External"/><Relationship Id="rId10" Type="http://schemas.openxmlformats.org/officeDocument/2006/relationships/hyperlink" Target="http://base.garant.ru/4100000/#block_1802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base.garant.ru/4100000/#block_1015" TargetMode="External"/><Relationship Id="rId9" Type="http://schemas.openxmlformats.org/officeDocument/2006/relationships/hyperlink" Target="http://base.garant.ru/4100000/#block_1701" TargetMode="External"/><Relationship Id="rId14" Type="http://schemas.openxmlformats.org/officeDocument/2006/relationships/hyperlink" Target="http://base.garant.ru/4100000/#block_500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4100000/ee9753586947f35135b65aed7a30547c/#block_1800" TargetMode="External"/><Relationship Id="rId13" Type="http://schemas.openxmlformats.org/officeDocument/2006/relationships/hyperlink" Target="https://base.garant.ru/4100000/ee9753586947f35135b65aed7a30547c/#block_110" TargetMode="External"/><Relationship Id="rId18" Type="http://schemas.openxmlformats.org/officeDocument/2006/relationships/hyperlink" Target="https://base.garant.ru/4100000/ee9753586947f35135b65aed7a30547c/#block_1" TargetMode="External"/><Relationship Id="rId26" Type="http://schemas.openxmlformats.org/officeDocument/2006/relationships/image" Target="../media/image9.png"/><Relationship Id="rId3" Type="http://schemas.openxmlformats.org/officeDocument/2006/relationships/hyperlink" Target="https://base.garant.ru/12137881/53f89421bbdaf741eb2d1ecc4ddb4c33/#block_1112" TargetMode="External"/><Relationship Id="rId21" Type="http://schemas.openxmlformats.org/officeDocument/2006/relationships/hyperlink" Target="https://base.garant.ru/4100000/ee9753586947f35135b65aed7a30547c/#block_10200" TargetMode="External"/><Relationship Id="rId7" Type="http://schemas.openxmlformats.org/officeDocument/2006/relationships/hyperlink" Target="https://base.garant.ru/4100000/ee9753586947f35135b65aed7a30547c/#block_490" TargetMode="External"/><Relationship Id="rId12" Type="http://schemas.openxmlformats.org/officeDocument/2006/relationships/hyperlink" Target="https://base.garant.ru/4100000/ee9753586947f35135b65aed7a30547c/#block_1036" TargetMode="External"/><Relationship Id="rId17" Type="http://schemas.openxmlformats.org/officeDocument/2006/relationships/hyperlink" Target="https://base.garant.ru/4100000/ee9753586947f35135b65aed7a30547c/#block_1024" TargetMode="External"/><Relationship Id="rId25" Type="http://schemas.openxmlformats.org/officeDocument/2006/relationships/image" Target="../media/image11.png"/><Relationship Id="rId2" Type="http://schemas.openxmlformats.org/officeDocument/2006/relationships/hyperlink" Target="https://base.garant.ru/12137881/53f89421bbdaf741eb2d1ecc4ddb4c33/#block_1200" TargetMode="External"/><Relationship Id="rId16" Type="http://schemas.openxmlformats.org/officeDocument/2006/relationships/hyperlink" Target="https://base.garant.ru/4100000/ee9753586947f35135b65aed7a30547c/#block_1085" TargetMode="External"/><Relationship Id="rId20" Type="http://schemas.openxmlformats.org/officeDocument/2006/relationships/hyperlink" Target="https://base.garant.ru/4100000/ee9753586947f35135b65aed7a30547c/#block_10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4100000/ee9753586947f35135b65aed7a30547c/#block_65" TargetMode="External"/><Relationship Id="rId11" Type="http://schemas.openxmlformats.org/officeDocument/2006/relationships/hyperlink" Target="https://base.garant.ru/4100000/ee9753586947f35135b65aed7a30547c/#block_1802" TargetMode="External"/><Relationship Id="rId24" Type="http://schemas.openxmlformats.org/officeDocument/2006/relationships/image" Target="../media/image6.png"/><Relationship Id="rId5" Type="http://schemas.openxmlformats.org/officeDocument/2006/relationships/hyperlink" Target="https://base.garant.ru/4100000/ee9753586947f35135b65aed7a30547c/#block_1090" TargetMode="External"/><Relationship Id="rId15" Type="http://schemas.openxmlformats.org/officeDocument/2006/relationships/hyperlink" Target="https://base.garant.ru/4100000/ee9753586947f35135b65aed7a30547c/#block_517" TargetMode="External"/><Relationship Id="rId23" Type="http://schemas.openxmlformats.org/officeDocument/2006/relationships/image" Target="../media/image10.png"/><Relationship Id="rId10" Type="http://schemas.openxmlformats.org/officeDocument/2006/relationships/hyperlink" Target="https://base.garant.ru/4100000/ee9753586947f35135b65aed7a30547c/#block_1701" TargetMode="External"/><Relationship Id="rId19" Type="http://schemas.openxmlformats.org/officeDocument/2006/relationships/hyperlink" Target="https://base.garant.ru/4100000/ee9753586947f35135b65aed7a30547c/#block_1015" TargetMode="External"/><Relationship Id="rId4" Type="http://schemas.openxmlformats.org/officeDocument/2006/relationships/hyperlink" Target="https://base.garant.ru/4100000/ee9753586947f35135b65aed7a30547c/#block_1020" TargetMode="External"/><Relationship Id="rId9" Type="http://schemas.openxmlformats.org/officeDocument/2006/relationships/hyperlink" Target="https://base.garant.ru/4100000/ee9753586947f35135b65aed7a30547c/#block_1801" TargetMode="External"/><Relationship Id="rId14" Type="http://schemas.openxmlformats.org/officeDocument/2006/relationships/hyperlink" Target="https://base.garant.ru/4100000/ee9753586947f35135b65aed7a30547c/#block_10300" TargetMode="External"/><Relationship Id="rId22" Type="http://schemas.openxmlformats.org/officeDocument/2006/relationships/hyperlink" Target="https://base.garant.ru/4100000/ee9753586947f35135b65aed7a30547c/#block_34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cbux.ru/Statyy/ZA_zizny/za-015_lekarstva-2021.htm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consultant.ru/document/cons_doc_LAW_335635/a80818c7d9593b31dbd0d3418aec02298bd57d6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sultant.ru/document/cons_doc_LAW_121895/91410b8e4b6559e21d32bc7b2c39bd3f4ecc1f3b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21895/2912a75fd9253758c03a8c9069299a513b58b620/" TargetMode="External"/><Relationship Id="rId5" Type="http://schemas.openxmlformats.org/officeDocument/2006/relationships/hyperlink" Target="http://www.consultant.ru/document/cons_doc_LAW_28399/8c815f376c72a61b3df7905bb5aae9f144d2cb0d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arant.ru/products/ipo/prime/doc/74647142/" TargetMode="External"/><Relationship Id="rId5" Type="http://schemas.openxmlformats.org/officeDocument/2006/relationships/hyperlink" Target="http://www.consultant.ru/document/cons_doc_LAW_121895/91410b8e4b6559e21d32bc7b2c39bd3f4ecc1f3b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464714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sultant.ru/document/cons_doc_LAW_121895/d3162427a7e8305d6b6b1582927e76217c3ce45d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32114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arant.ru/products/ipo/prime/doc/74230408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arant.ru/products/ipo/prime/doc/70422140/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32114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32114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32114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32114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onsultant.ru/document/cons_doc_LAW_993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sultant.ru/document/cons_doc_LAW_9935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99350/baabe5b69a3c031bfb8d485891bf8077d6809a94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0;&#1077;&#1076;&#1077;&#1088;&#1072;&#1083;&#1100;&#1085;&#1099;&#1081;%20&#1079;&#1072;&#1082;&#1086;&#1085;%20&#1086;&#1090;%2012.04.2010%20N%2061-&#1060;&#1047;%20%22&#1054;&#1073;%20&#1086;&#1073;&#1088;&#1072;&#1097;&#1077;&#1085;&#1080;&#1080;%20&#1083;&#1077;&#1082;&#1072;&#1088;&#1089;&#1090;&#1074;&#1077;&#1085;&#1085;&#1099;&#1093;%20&#1089;&#1088;&#1077;&#1076;&#1089;&#1090;&#1074;%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99350/baabe5b69a3c031bfb8d485891bf8077d6809a94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0;&#1077;&#1076;&#1077;&#1088;&#1072;&#1083;&#1100;&#1085;&#1099;&#1081;%20&#1079;&#1072;&#1082;&#1086;&#1085;%20&#1086;&#1090;%2012.04.2010%20N%2061-&#1060;&#1047;%20%22&#1054;&#1073;%20&#1086;&#1073;&#1088;&#1072;&#1097;&#1077;&#1085;&#1080;&#1080;%20&#1083;&#1077;&#1082;&#1072;&#1088;&#1089;&#1090;&#1074;&#1077;&#1085;&#1085;&#1099;&#1093;%20&#1089;&#1088;&#1077;&#1076;&#1089;&#1090;&#1074;%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99350/11642d912f165a9693122484756d31750b46559f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0;&#1077;&#1076;&#1077;&#1088;&#1072;&#1083;&#1100;&#1085;&#1099;&#1081;%20&#1079;&#1072;&#1082;&#1086;&#1085;%20&#1086;&#1090;%2012.04.2010%20N%2061-&#1060;&#1047;%20%22&#1054;&#1073;%20&#1086;&#1073;&#1088;&#1072;&#1097;&#1077;&#1085;&#1080;&#1080;%20&#1083;&#1077;&#1082;&#1072;&#1088;&#1089;&#1090;&#1074;&#1077;&#1085;&#1085;&#1099;&#1093;%20&#1089;&#1088;&#1077;&#1076;&#1089;&#1090;&#1074;%2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hyperlink" Target="https://www.garant.ru/products/ipo/prime/doc/71659682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6596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6596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arant.ru/products/ipo/prime/doc/400065890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nsultant.ru/document/cons_doc_LAW_121895/a659c6359543ad78ba4e13df56401169029566e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236693" cy="113158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Льготное лекарственное обеспечение в РФ в 2021 г. Кто имеет право на льготу и как ее добиться.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AA4C2-94AD-684F-A3B4-EEB4E4EA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24487" y="0"/>
            <a:ext cx="1919513" cy="1933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A45D7-24C4-BC4D-89D1-37D9C2F6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9200"/>
            <a:ext cx="1963478" cy="16863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177946" y="4314356"/>
            <a:ext cx="5310266" cy="71519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/>
          <a:p>
            <a:pPr lvl="0" algn="r">
              <a:lnSpc>
                <a:spcPct val="120000"/>
              </a:lnSpc>
              <a:buClr>
                <a:srgbClr val="EB326B"/>
              </a:buClr>
              <a:defRPr/>
            </a:pPr>
            <a:r>
              <a:rPr lang="ru-RU" dirty="0">
                <a:solidFill>
                  <a:srgbClr val="5A69A9"/>
                </a:solidFill>
              </a:rPr>
              <a:t>Кичигина Н.Ф.</a:t>
            </a:r>
          </a:p>
          <a:p>
            <a:pPr algn="r">
              <a:buClr>
                <a:srgbClr val="EB326B"/>
              </a:buClr>
            </a:pPr>
            <a:r>
              <a:rPr lang="ru-RU" dirty="0">
                <a:solidFill>
                  <a:srgbClr val="5A69A9"/>
                </a:solidFill>
              </a:rPr>
              <a:t>Координатор проектов ВСП Горячая линия и Навигатор пациента </a:t>
            </a:r>
          </a:p>
          <a:p>
            <a:pPr algn="r">
              <a:buClr>
                <a:srgbClr val="EB326B"/>
              </a:buClr>
            </a:pPr>
            <a:endParaRPr lang="ru-RU" dirty="0">
              <a:solidFill>
                <a:srgbClr val="5A69A9"/>
              </a:solidFill>
            </a:endParaRPr>
          </a:p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EB326B"/>
              </a:buClr>
              <a:defRPr/>
            </a:pPr>
            <a:endParaRPr lang="ru-RU" dirty="0">
              <a:solidFill>
                <a:srgbClr val="5A69A9"/>
              </a:solidFill>
            </a:endParaRPr>
          </a:p>
        </p:txBody>
      </p:sp>
      <p:pic>
        <p:nvPicPr>
          <p:cNvPr id="8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D6B93F72-2141-487A-B8A8-4FB67AE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626" y="1076407"/>
            <a:ext cx="1522749" cy="154711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56A1C-6E46-42A8-BA4F-B9FD0BF39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0" y="1403448"/>
            <a:ext cx="1971557" cy="69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548A3-7CD5-43D6-A5DB-5A680BF514E4}"/>
              </a:ext>
            </a:extLst>
          </p:cNvPr>
          <p:cNvSpPr txBox="1"/>
          <p:nvPr/>
        </p:nvSpPr>
        <p:spPr>
          <a:xfrm>
            <a:off x="2283926" y="5029547"/>
            <a:ext cx="62042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Проект «Организация пациентов: защита, сопровождение,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64097"/>
          </a:xfrm>
        </p:spPr>
        <p:txBody>
          <a:bodyPr>
            <a:no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Федеральные льготники, имеющие право на бесплатные ЛС согласно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/>
              </a:rPr>
              <a:t>178-ФЗ «О социальной помощи»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59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 населения: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инвалиды войны;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участники Великой Отечественной войны; и др.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ветераны боевых действий из числа лиц,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указанных в подпунктах 1 - 4 п. 1 ст. 3 Федерального закона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«О ветеранах»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 лица, награжденные знаком «Жителю блокадного Ленинграда»,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лица, награжденные знаком "Житель осажденного Севастополя"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члены семей погибших (умерших) инвалидов войны, участников Великой Отечественной войны и ветеранов боевых действий…;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инвалиды;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дети-инвалиды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4" y="260647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93C6F7-9011-4642-8D82-9A7EAD989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628800"/>
            <a:ext cx="1910090" cy="1172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B6FA6-A23D-4EC8-8297-4ADBCD340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8553" y="4653136"/>
            <a:ext cx="2321214" cy="1606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90B132-33FE-407C-9E1F-3751B58EA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1509" y="6394267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42D7B"/>
                </a:solidFill>
              </a:rPr>
              <a:t>Региональные  льготники, имеющие право на бесплатные ЛС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40603442"/>
              </p:ext>
            </p:extLst>
          </p:nvPr>
        </p:nvGraphicFramePr>
        <p:xfrm>
          <a:off x="214282" y="1196753"/>
          <a:ext cx="831815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F9785E-6919-43B6-9AED-6D749F346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9FE414-91F4-4FB7-A964-0B5EBCCEC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4" y="30192"/>
            <a:ext cx="701101" cy="646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882DF-F529-42C0-8BF4-E65D427C8B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4CCB31-5E1B-46BC-BDDE-F2BC3CA38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376" y="6452285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9"/>
            <a:ext cx="8147248" cy="7780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Нормативные документы о региональной льготе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на лекарственное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200" i="1" dirty="0">
                <a:solidFill>
                  <a:srgbClr val="00B050"/>
                </a:solidFill>
              </a:rPr>
              <a:t>Федеральный закон от 21.11.2011 N 323-ФЗ  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hlinkClick r:id="rId2"/>
              </a:rPr>
              <a:t>Ст. 16</a:t>
            </a:r>
            <a:r>
              <a:rPr lang="ru-RU" sz="3600" dirty="0">
                <a:solidFill>
                  <a:schemeClr val="tx2"/>
                </a:solidFill>
              </a:rPr>
              <a:t>. 10) организация обеспечения граждан лекарственными препаратами и специализированными продуктами лечебного питания для лечения заболеваний, включенных в перечень </a:t>
            </a:r>
            <a:r>
              <a:rPr lang="ru-RU" sz="3600" dirty="0" err="1">
                <a:solidFill>
                  <a:schemeClr val="tx2"/>
                </a:solidFill>
              </a:rPr>
              <a:t>жизнеугрожающих</a:t>
            </a:r>
            <a:r>
              <a:rPr lang="ru-RU" sz="3600" dirty="0">
                <a:solidFill>
                  <a:schemeClr val="tx2"/>
                </a:solidFill>
              </a:rPr>
              <a:t> и хронических прогрессирующих редких (</a:t>
            </a:r>
            <a:r>
              <a:rPr lang="ru-RU" sz="3600" b="1" dirty="0" err="1">
                <a:solidFill>
                  <a:schemeClr val="tx2"/>
                </a:solidFill>
              </a:rPr>
              <a:t>орфанных</a:t>
            </a:r>
            <a:r>
              <a:rPr lang="ru-RU" sz="3600" dirty="0">
                <a:solidFill>
                  <a:schemeClr val="tx2"/>
                </a:solidFill>
              </a:rPr>
              <a:t>) заболеваний, приводящих к сокращению продолжительности жизни гражданина или инвалидности, предусмотренный частью 3 статьи 44 настоящего Федерального закона;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</a:rPr>
              <a:t>14) установление мер социальной поддержки по организации оказания медицинской помощи лицам, страдающим </a:t>
            </a:r>
            <a:r>
              <a:rPr lang="ru-RU" sz="3600" b="1" dirty="0">
                <a:solidFill>
                  <a:schemeClr val="tx2"/>
                </a:solidFill>
              </a:rPr>
              <a:t>социально значимыми заболеваниями </a:t>
            </a:r>
            <a:r>
              <a:rPr lang="ru-RU" sz="3600" dirty="0">
                <a:solidFill>
                  <a:schemeClr val="tx2"/>
                </a:solidFill>
              </a:rPr>
              <a:t>и </a:t>
            </a:r>
            <a:r>
              <a:rPr lang="ru-RU" sz="3600" b="1" dirty="0">
                <a:solidFill>
                  <a:schemeClr val="tx2"/>
                </a:solidFill>
              </a:rPr>
              <a:t>заболеваниями, представляющими опасность </a:t>
            </a:r>
            <a:r>
              <a:rPr lang="ru-RU" sz="3600" dirty="0">
                <a:solidFill>
                  <a:schemeClr val="tx2"/>
                </a:solidFill>
              </a:rPr>
              <a:t>для окружающих, и по организации обеспечения указанных лиц лекарственными препаратами;</a:t>
            </a:r>
          </a:p>
          <a:p>
            <a:pPr marL="742950" indent="-742950">
              <a:buAutoNum type="arabicPeriod"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04F20-B4BA-4DBC-A3D5-002827042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" y="6025026"/>
            <a:ext cx="823031" cy="823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C9976-7487-411E-97E5-C045AD3D6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9" y="109057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5301C-D89D-417D-B05C-19C70671E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F9749-5642-40FE-AFED-AF9DF6615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6516805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9"/>
            <a:ext cx="8147248" cy="7780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Нормативные документы о региональной льготе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на лекарственное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hlinkClick r:id="rId2"/>
              </a:rPr>
              <a:t>Постановление Правительства Российской Федерации от 30 июля 1994 г. № 890  </a:t>
            </a:r>
            <a:r>
              <a:rPr lang="ru-RU" sz="3600" dirty="0">
                <a:solidFill>
                  <a:schemeClr val="tx2"/>
                </a:solidFill>
              </a:rPr>
              <a:t>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hlinkClick r:id="rId3"/>
              </a:rPr>
              <a:t>Приложение 1</a:t>
            </a:r>
            <a:r>
              <a:rPr lang="ru-RU" sz="3600" dirty="0">
                <a:solidFill>
                  <a:schemeClr val="tx2"/>
                </a:solidFill>
              </a:rPr>
              <a:t>. Перечень 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hlinkClick r:id="rId4"/>
              </a:rPr>
              <a:t>Приложение N 2</a:t>
            </a:r>
            <a:r>
              <a:rPr lang="ru-RU" sz="3600" dirty="0">
                <a:solidFill>
                  <a:schemeClr val="tx2"/>
                </a:solidFill>
              </a:rPr>
              <a:t>. Перечень групп населения, при амбулаторном лечении которых лекарственные средства отпускаются по рецептам врачей с 50-процентной скидкой со свободных цен</a:t>
            </a: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</a:endParaRPr>
          </a:p>
          <a:p>
            <a:pPr marL="742950" indent="-742950">
              <a:buAutoNum type="arabicPeriod"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A7FEA0-F0AB-4B6E-97C6-DA37710E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05827-DF09-41CA-87C0-CE18C4035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4" y="64900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AE5E19-47C7-4E9C-A409-F39B9BD47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517" y="34344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7817A-A80D-4776-BFC4-43BF35821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6525343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hlinkClick r:id="rId2"/>
              </a:rPr>
              <a:t>Перечень социально значимых заболеваний</a:t>
            </a:r>
            <a:endParaRPr lang="ru-RU" sz="800" dirty="0"/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539552" y="980729"/>
            <a:ext cx="8147248" cy="5145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ПОСТАНОВЛЕНИЕ от 1 декабря 2004 г. N 715 «ОБ УТВЕРЖДЕНИИ ПЕРЕЧНЯ СОЦИАЛЬНО ЗНАЧИМЫХ ЗАБОЛЕВАНИЙ </a:t>
            </a:r>
            <a:r>
              <a:rPr lang="ru-RU" sz="1200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ПЕРЕЧНЯ  </a:t>
            </a:r>
            <a:r>
              <a:rPr lang="ru-RU" sz="12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ЗАБОЛЕВАНИЙ, ПРЕДСТАВЛЯЮЩИХ ОПАСНОСТЬ ДЛЯ ОКРУЖАЮЩИХ»</a:t>
            </a:r>
            <a:endParaRPr lang="ru-RU" sz="1200" i="1" dirty="0">
              <a:solidFill>
                <a:schemeClr val="accent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12447"/>
              </p:ext>
            </p:extLst>
          </p:nvPr>
        </p:nvGraphicFramePr>
        <p:xfrm>
          <a:off x="755576" y="1556792"/>
          <a:ext cx="7272809" cy="5026567"/>
        </p:xfrm>
        <a:graphic>
          <a:graphicData uri="http://schemas.openxmlformats.org/drawingml/2006/table">
            <a:tbl>
              <a:tblPr/>
              <a:tblGrid>
                <a:gridCol w="42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827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effectLst/>
                        </a:rPr>
                        <a:t>Код заболеваний по МКБ-10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*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effectLst/>
                        </a:rPr>
                        <a:t>Наименование заболеваний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37">
                <a:tc>
                  <a:txBody>
                    <a:bodyPr/>
                    <a:lstStyle/>
                    <a:p>
                      <a:pPr indent="0" algn="r"/>
                      <a:r>
                        <a:rPr lang="ru-RU" sz="800" dirty="0">
                          <a:effectLst/>
                        </a:rPr>
                        <a:t>1.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А 15 - А 19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туберкулез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66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2.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А 50 - А 64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инфекции, передающиеся преимущественно половым путем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85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3.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В 16</a:t>
                      </a:r>
                      <a:r>
                        <a:rPr lang="ru-RU" sz="1400" dirty="0">
                          <a:effectLst/>
                        </a:rPr>
                        <a:t>; 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7"/>
                        </a:rPr>
                        <a:t>В 18.0</a:t>
                      </a:r>
                      <a:r>
                        <a:rPr lang="ru-RU" sz="1400" dirty="0">
                          <a:effectLst/>
                        </a:rPr>
                        <a:t>; 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8"/>
                        </a:rPr>
                        <a:t>В 18.1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гепатит В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37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4.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9"/>
                        </a:rPr>
                        <a:t>В 17.1</a:t>
                      </a:r>
                      <a:r>
                        <a:rPr lang="ru-RU" sz="1400" dirty="0">
                          <a:effectLst/>
                        </a:rPr>
                        <a:t>; 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0"/>
                        </a:rPr>
                        <a:t>В 18.2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гепатит С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101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5.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1"/>
                        </a:rPr>
                        <a:t>В 20 - В 24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болезнь, вызванная вирусом иммунодефицита человека (ВИЧ)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15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6.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2"/>
                        </a:rPr>
                        <a:t>С 00 - С 97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злокачественные новообразования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415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7.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3"/>
                        </a:rPr>
                        <a:t>Е 10 - Е 14</a:t>
                      </a:r>
                      <a:endParaRPr lang="ru-RU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сахарный диабет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indent="0" algn="r"/>
                      <a:r>
                        <a:rPr lang="ru-RU" sz="800" dirty="0">
                          <a:effectLst/>
                        </a:rPr>
                        <a:t>8.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400" u="none" strike="noStrike" dirty="0">
                          <a:solidFill>
                            <a:srgbClr val="3272C0"/>
                          </a:solidFill>
                          <a:effectLst/>
                          <a:hlinkClick r:id="rId14"/>
                        </a:rPr>
                        <a:t>F 00 - F 99</a:t>
                      </a:r>
                      <a:endParaRPr lang="en-US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272">
                <a:tc>
                  <a:txBody>
                    <a:bodyPr/>
                    <a:lstStyle/>
                    <a:p>
                      <a:pPr indent="0" algn="r"/>
                      <a:r>
                        <a:rPr lang="ru-RU" sz="800">
                          <a:effectLst/>
                        </a:rPr>
                        <a:t>9.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400" u="none" strike="noStrike" dirty="0">
                          <a:solidFill>
                            <a:srgbClr val="3272C0"/>
                          </a:solidFill>
                          <a:effectLst/>
                          <a:hlinkClick r:id="rId15"/>
                        </a:rPr>
                        <a:t>I 10 - I 13.9</a:t>
                      </a:r>
                      <a:endParaRPr lang="en-US" sz="1400" dirty="0">
                        <a:effectLst/>
                      </a:endParaRP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</a:rPr>
                        <a:t>болезни, характеризующиеся повышенным кровяным давлением</a:t>
                      </a:r>
                    </a:p>
                  </a:txBody>
                  <a:tcPr marL="61710" marR="61710" marT="30855" marB="30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E3EBB-5E4D-4958-BC63-9EC7DDD7D5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009224"/>
            <a:ext cx="823031" cy="823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E4908-5AF3-46F9-86E8-37E38CC06F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001" y="151059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E1866B-C619-4644-9D0C-56122460E7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0969" y="18545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B52B1-D6FC-4394-9D91-9FE2F4AFFA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7126" y="6570104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15830"/>
            <a:ext cx="8445624" cy="109655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>
                <a:solidFill>
                  <a:srgbClr val="FF0000"/>
                </a:solidFill>
                <a:hlinkClick r:id="rId2"/>
              </a:rPr>
              <a:t>Перечень</a:t>
            </a:r>
            <a:r>
              <a:rPr lang="ru-RU" sz="2400" b="1" dirty="0">
                <a:solidFill>
                  <a:srgbClr val="FF0000"/>
                </a:solidFill>
              </a:rPr>
              <a:t> заболеваний, представляющих опасность для окружающих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/>
              <a:t>	</a:t>
            </a:r>
            <a:br>
              <a:rPr lang="ru-RU" sz="2000" dirty="0"/>
            </a:br>
            <a:r>
              <a:rPr lang="ru-RU" sz="1500" dirty="0"/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3411"/>
              </p:ext>
            </p:extLst>
          </p:nvPr>
        </p:nvGraphicFramePr>
        <p:xfrm>
          <a:off x="457200" y="908720"/>
          <a:ext cx="8507288" cy="5406976"/>
        </p:xfrm>
        <a:graphic>
          <a:graphicData uri="http://schemas.openxmlformats.org/drawingml/2006/table">
            <a:tbl>
              <a:tblPr/>
              <a:tblGrid>
                <a:gridCol w="48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016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Код заболеваний</a:t>
                      </a:r>
                    </a:p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по МКБ-10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*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>
                          <a:solidFill>
                            <a:srgbClr val="464C55"/>
                          </a:solidFill>
                          <a:effectLst/>
                        </a:rPr>
                        <a:t>Наименование заболеваний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В 20 - В 24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>
                          <a:solidFill>
                            <a:srgbClr val="464C55"/>
                          </a:solidFill>
                          <a:effectLst/>
                        </a:rPr>
                        <a:t>болезнь, вызванная вирусом иммунодефицита человека (ВИЧ)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2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2.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А 90 - А 99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вирусные лихорадки, передаваемые членистоногими, и вирусные геморрагические лихорадки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3.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В 65 - В 83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гельминтозы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4.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7"/>
                        </a:rPr>
                        <a:t>В 16</a:t>
                      </a:r>
                      <a:r>
                        <a:rPr lang="ru-RU" sz="1400">
                          <a:effectLst/>
                        </a:rPr>
                        <a:t>; 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8"/>
                        </a:rPr>
                        <a:t>В 18.0</a:t>
                      </a:r>
                      <a:r>
                        <a:rPr lang="ru-RU" sz="1400">
                          <a:effectLst/>
                        </a:rPr>
                        <a:t>; 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9"/>
                        </a:rPr>
                        <a:t>В 18.1</a:t>
                      </a:r>
                      <a:endParaRPr lang="ru-RU" sz="1400"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гепатит В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5.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0"/>
                        </a:rPr>
                        <a:t>В 17.1</a:t>
                      </a:r>
                      <a:r>
                        <a:rPr lang="ru-RU" sz="1400">
                          <a:effectLst/>
                        </a:rPr>
                        <a:t>; 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1"/>
                        </a:rPr>
                        <a:t>В 18.2</a:t>
                      </a:r>
                      <a:endParaRPr lang="ru-RU" sz="1400"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гепатит С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6.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2"/>
                        </a:rPr>
                        <a:t>А 36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дифтерия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47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7.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3"/>
                        </a:rPr>
                        <a:t>А 50 - А 64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инфекции, передающиеся преимущественно половым путем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8.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4"/>
                        </a:rPr>
                        <a:t>А 30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лепра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9.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5"/>
                        </a:rPr>
                        <a:t>В 50 - В 54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малярия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1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10.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6"/>
                        </a:rPr>
                        <a:t>В 85 - В 89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педикулез, </a:t>
                      </a:r>
                      <a:r>
                        <a:rPr lang="ru-RU" sz="1400" dirty="0" err="1">
                          <a:solidFill>
                            <a:srgbClr val="464C55"/>
                          </a:solidFill>
                          <a:effectLst/>
                        </a:rPr>
                        <a:t>акариаз</a:t>
                      </a:r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 и другие </a:t>
                      </a:r>
                      <a:r>
                        <a:rPr lang="ru-RU" sz="1400" dirty="0" err="1">
                          <a:solidFill>
                            <a:srgbClr val="464C55"/>
                          </a:solidFill>
                          <a:effectLst/>
                        </a:rPr>
                        <a:t>инфестации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11.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7"/>
                        </a:rPr>
                        <a:t>А 24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сап и </a:t>
                      </a:r>
                      <a:r>
                        <a:rPr lang="ru-RU" sz="1400" dirty="0" err="1">
                          <a:solidFill>
                            <a:srgbClr val="464C55"/>
                          </a:solidFill>
                          <a:effectLst/>
                        </a:rPr>
                        <a:t>мелиоидоз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12.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18"/>
                        </a:rPr>
                        <a:t>А 22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сибирская язва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13.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19"/>
                        </a:rPr>
                        <a:t>А 15 - А 19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туберкулез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14.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20"/>
                        </a:rPr>
                        <a:t>А 00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холера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15.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21"/>
                        </a:rPr>
                        <a:t>А 20</a:t>
                      </a:r>
                      <a:endParaRPr lang="ru-RU" sz="140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Чума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16.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hlinkClick r:id="rId22"/>
                        </a:rPr>
                        <a:t>В 34.2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</a:rPr>
                        <a:t>коронавирусная инфекция (2019-</a:t>
                      </a:r>
                      <a:r>
                        <a:rPr lang="en-US" sz="1400" dirty="0" err="1">
                          <a:solidFill>
                            <a:srgbClr val="464C55"/>
                          </a:solidFill>
                          <a:effectLst/>
                        </a:rPr>
                        <a:t>nCoV</a:t>
                      </a:r>
                      <a:r>
                        <a:rPr lang="en-US" sz="1400" dirty="0">
                          <a:solidFill>
                            <a:srgbClr val="464C55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rgbClr val="464C55"/>
                        </a:solidFill>
                        <a:effectLst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763013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93C10-6A0E-4153-BDB7-CDC224A45A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F5C087-3680-4590-9FCB-FDF0B3B7812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964" y="219188"/>
            <a:ext cx="701101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C3ADB5-C9BE-4766-B22D-85217A5D4A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20969" y="-13683"/>
            <a:ext cx="823031" cy="823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143BC-7285-41AC-871C-F8580E308C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95140" y="6483486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9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6409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 Льготы для СЗЗ и 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59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Льготы на лекарственное обеспечение пациентов с социально-значимыми и социально –опасными заболеваниями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178-ФЗ- инвалиды.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890 Постановление- перечень групп населения и групп заболеваний.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14 п.1. 323-ФЗ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пп19) организация обеспечения лиц, инфицированных вирусом иммунодефицита человека, в том числе в сочетании с вирусами гепатитов B и C, антивирусными лекарственными препаратами для медицинского применения, включенными в перечень ЖНВЛП…;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2D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20) организация обеспечения лиц, больных туберкулезом с множественной лекарственной устойчивостью возбудителя, антибактериальными и противотуберкулезными лекарственными препаратами для медицинского применения, включенными в перечень ЖНВЛП.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" y="260647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29082A-92FC-457A-B0AE-C6D09F04C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6535286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6409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ЧТО ТАКОЕ ЖНВЛП?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ЖНВЛП- это </a:t>
            </a:r>
            <a:r>
              <a:rPr lang="ru-RU" sz="2800" b="1" dirty="0">
                <a:solidFill>
                  <a:schemeClr val="accent1"/>
                </a:solidFill>
                <a:hlinkClick r:id="rId2"/>
              </a:rPr>
              <a:t>Перечень</a:t>
            </a:r>
            <a:endParaRPr lang="ru-RU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 жизненно необходимых и важнейших лекарственных препаратов для медицинского применения.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Утверждается ежегодно.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Лекарственные средства из этого Перечня должны быть бесплатными в стационарах.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Льготные рецепты для федеральных или региональных льготников выписываются из этого </a:t>
            </a:r>
            <a:r>
              <a:rPr lang="ru-RU" sz="2800" b="1" dirty="0">
                <a:solidFill>
                  <a:schemeClr val="accent1"/>
                </a:solidFill>
                <a:hlinkClick r:id="rId3"/>
              </a:rPr>
              <a:t>Перечня</a:t>
            </a:r>
            <a:r>
              <a:rPr lang="ru-RU" sz="2800" b="1" dirty="0">
                <a:solidFill>
                  <a:schemeClr val="accent1"/>
                </a:solidFill>
              </a:rPr>
              <a:t>.  </a:t>
            </a:r>
            <a:endParaRPr lang="ru-R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9330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B6249-C9C9-4530-97CE-9603613DA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481" y="6525343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7"/>
            <a:ext cx="8147248" cy="2589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ЧТО ТАКОЕ ЖНВЛП?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9330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1D69E4-E407-4E02-ADCF-C4829E9D8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0" y="519638"/>
            <a:ext cx="8381024" cy="63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58032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35000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Федеральный реестр льготных категорий граждан 2021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7" y="1011601"/>
            <a:ext cx="7997513" cy="578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Федеральный закон от 21.11.2011 № 323-ФЗ «Об основах охраны здоровья граждан в Российской Федерации»</a:t>
            </a:r>
          </a:p>
          <a:p>
            <a:r>
              <a:rPr lang="ru-RU" sz="1600" dirty="0">
                <a:hlinkClick r:id="rId5"/>
              </a:rPr>
              <a:t>Статья 44.1</a:t>
            </a:r>
            <a:r>
              <a:rPr lang="ru-RU" sz="1200" dirty="0"/>
              <a:t>. </a:t>
            </a:r>
            <a:r>
              <a:rPr lang="ru-RU" b="1" dirty="0">
                <a:solidFill>
                  <a:srgbClr val="002060"/>
                </a:solidFill>
              </a:rPr>
              <a:t>Федеральный регистр граждан, имеющих право на обеспечение лекарственными препаратами,</a:t>
            </a:r>
            <a:r>
              <a:rPr lang="ru-RU" dirty="0">
                <a:solidFill>
                  <a:srgbClr val="002060"/>
                </a:solidFill>
              </a:rPr>
              <a:t> медицинскими изделиями и специализированными продуктами лечебного питания за счет бюджетных ассигнований федерального бюджета и бюджетов субъектов </a:t>
            </a:r>
            <a:r>
              <a:rPr lang="ru-RU">
                <a:solidFill>
                  <a:srgbClr val="002060"/>
                </a:solidFill>
              </a:rPr>
              <a:t>Российской Федерации</a:t>
            </a:r>
            <a:endParaRPr lang="ru-RU" i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целях координации деятельности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органов исполнительной власти, органов исполнительной власти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субъектов РФ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органов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местного самоуправления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медицинских организаций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государственной, муниципальной и частной систем здравоохранения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части обеспечения граждан лекарственными препаратами, медицинскими изделиями и специализированными продуктами лечебного питания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счет бюджетных ассигнований федерального бюджета и бюджетов субъектов РФ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уполномоченным федеральным органом исполнительной власти осуществляется ведение Федерального регистра граждан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РФ (далее в настоящей статье - Федеральный регистр граждан), содержащего следующие сведения:</a:t>
            </a:r>
          </a:p>
          <a:p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5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58032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35000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Документы-гаранты бесплатной медицинской помощи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251521" y="1592778"/>
            <a:ext cx="8069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hlinkClick r:id="rId5"/>
              </a:rPr>
              <a:t>Конституция РФ</a:t>
            </a:r>
          </a:p>
          <a:p>
            <a:r>
              <a:rPr lang="ru-RU" dirty="0">
                <a:solidFill>
                  <a:schemeClr val="accent1"/>
                </a:solidFill>
                <a:hlinkClick r:id="rId5"/>
              </a:rPr>
              <a:t>Статья 41</a:t>
            </a: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имеет право на охрану здоровья и медицинскую помощь. Медицинская помощь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в государственных и муниципальных учреждениях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здравоохранения оказывается гражданам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БЕСПЛАТНО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 счет средств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соответствующего бюджета, страховых взносов, других поступлений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323-ФЗ от 21.11.2011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«Об основах охраны здоровья граждан в Российской Федерации»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Ст. 19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п.2. Каждый имеет право на медицинскую помощь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гарантированном объеме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оказываемую без взимания платы в соответствии с программой государственных гарантий бесплатного оказания гражданам медицинской помощи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58032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35000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Федеральный регистр льготных категорий граждан РФ 2021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7" y="1011601"/>
            <a:ext cx="7997513" cy="460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Федеральный закон от 21.11.2011 № 323-ФЗ «Об основах охраны здоровья граждан в Российской Федерации»</a:t>
            </a:r>
          </a:p>
          <a:p>
            <a:r>
              <a:rPr lang="ru-RU" sz="1600" dirty="0">
                <a:hlinkClick r:id="rId5"/>
              </a:rPr>
              <a:t>Статья 44.1</a:t>
            </a:r>
            <a:r>
              <a:rPr lang="ru-RU" sz="1200" dirty="0"/>
              <a:t>. </a:t>
            </a:r>
            <a:r>
              <a:rPr lang="ru-RU" dirty="0">
                <a:solidFill>
                  <a:srgbClr val="002060"/>
                </a:solidFill>
              </a:rPr>
              <a:t>Федеральный регистр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 введена Федеральным законом </a:t>
            </a:r>
            <a:endParaRPr lang="ru-RU" i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Органы государственной власти субъектов Российской Федерации осуществляют ведение региональных сегментов Федерального регистра граждан и своевременное представление сведений, содержащихся в них, в уполномоченный федеральный орган исполнительной власти в порядке, установленном Правительством Российской Федерации.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5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dirty="0">
                <a:solidFill>
                  <a:schemeClr val="tx2"/>
                </a:solidFill>
                <a:latin typeface="Calibri"/>
                <a:hlinkClick r:id="rId6"/>
              </a:rPr>
              <a:t>Постановление</a:t>
            </a:r>
            <a:r>
              <a:rPr lang="ru-RU" sz="1500" dirty="0">
                <a:solidFill>
                  <a:schemeClr val="tx2"/>
                </a:solidFill>
                <a:latin typeface="Calibri"/>
              </a:rPr>
              <a:t> Правительства РФ от 12 октября 2020 г. № 1656 “Об утверждении </a:t>
            </a:r>
            <a:r>
              <a:rPr lang="ru-RU" sz="1500" b="1" dirty="0">
                <a:solidFill>
                  <a:schemeClr val="tx2"/>
                </a:solidFill>
                <a:latin typeface="Calibri"/>
              </a:rPr>
              <a:t>Правил ведения Федерального регистра</a:t>
            </a:r>
            <a:r>
              <a:rPr lang="ru-RU" sz="1500" dirty="0">
                <a:solidFill>
                  <a:schemeClr val="tx2"/>
                </a:solidFill>
                <a:latin typeface="Calibri"/>
              </a:rPr>
              <a:t>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4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7" y="1011601"/>
            <a:ext cx="7997513" cy="559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Федеральный регистр содержит следующие сведения: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а) страховой номер индивидуального лицевого счета гражданина в системе обязательного пенсионного страхования (при наличии);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б) фамилия, имя, отчество (при наличии) гражданина, а также фамилия, которая была у него при рождении;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дата рождения;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пол;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д) адрес места жительства, места пребывания или места фактического проживания;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е) серия и номер паспорта (свидетельства о рождении) или удостоверения личности, дата выдачи указанных документов;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ж) номер полиса обязательного медицинского страхования застрахованного лица;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и) сведения об основаниях пребывания или проживания в Российской Федерации (для иностранного гражданина, лица без гражданства, в том числе беженца);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179512" y="1011601"/>
            <a:ext cx="8141528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Федеральный регистр содержит следующие сведения: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к) дата включения в Федеральный регистр;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л) диагноз заболевания (состояние) и его код по Международной статистической классификации болезней и проблем, связанных со здоровьем;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м) категория граждан (группа населения), имеющих право на обеспечение лекарственными препаратами, медицинскими изделиями и специализированными продуктами лечебного питания, категория заболевания, которая является основанием для обеспечения лекарственными препаратами, медицинскими изделиями и специализированными продуктами лечебного питания, в том числе с учетом Перечня 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бесплатно, и Перечня групп населения, при амбулаторном лечении которых лекарственные средства отпускаются по рецептам врачей с 50-процентной скидкой, утвержденных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постановлением Правительства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Российской Федерации от 30 июля 1994 г.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N 890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н) источник финансирования обеспечения граждан лекарственными препаратами, медицинскими изделиями и специализированными продуктами лечебного питания;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37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Федеральный регистр содержит следующие сведения: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о) сведения о назначении и отпуске лекарственных препаратов, медицинских изделий и специализированных продуктов лечебного питания, указанных в подпункте "м" настоящего пункта;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п) уникальный номер регистровой записи;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р) сведения о медицинской организации, осуществляющей медицинское обслуживание (с указанием наименования медицинской организации, основного государственного регистрационного номера, кода по Общероссийскому классификатору предприятий и организаций);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1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546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Федеральный регистр содержит следующие сведения: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с) информация о включении сведений о гражданине в федеральные регистры, предусмотренные частью 2.1 статьи 43,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частями 4 и 8 статьи 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информация о включении сведений о гражданине в федеральные регистры, предусмотренные статьей 64 Федерального закона "О государственной социальной помощи",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целях обеспечения его лекарственными препаратами за счет бюджетных ассигнований федерального бюджета;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т) сведения о наличии (отсутствии) у гражданина права на получение социальной услуги в виде обеспечения лекарственными препаратами, медицинскими изделиями и специализированными продуктами лечебного питания для детей-инвалидов в текущем году;(не отказался от соцпакета)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у) сведения о плановой и фактической потребностях гражданина в лекарственных препаратах, медицинских изделиях и специализированных продуктах лечебного питания;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ф) информация об исключении сведений о гражданине из федеральных регистров…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3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526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Федеральный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а) инвалиды, дети-инвалиды;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б) граждане, имеющие право на получение государственной социальной помощи в виде социальной услуги по обеспечению в соответствии со стандартами медицинской помощи необходимыми лекарственными препаратами для медицинского применения по рецептам на лекарственные препараты, медицинскими изделиями по рецептам на медицинские изделия, а также специализированными продуктами лечебного питания для детей-инвалидов, указанные в статьях 61 и 67 Федерального закона "О государственной социальной помощи", за исключением лиц, указанных в подпункте "а" настоящего пункта;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ru-RU" sz="1200" dirty="0">
                <a:solidFill>
                  <a:srgbClr val="FF0000"/>
                </a:solidFill>
              </a:rPr>
              <a:t>Федеральный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граждане, которым предоставляются государственные гарантии в виде обеспечения лекарственными препаратами в соответствии с частью 7 статьи 44 Федерального закона "Об основах охраны здоровья граждан в Российской Федерации";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орфанные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заболевания)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лица, инфицированные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вирусом иммунодефицита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человека, в том числе в сочетании с вирусами гепатитов В и С, обеспечение которых антивирусными лекарственными препаратами для медицинского применения осуществляется в соответствии с пунктом 19 части 1 статьи 14 Федерального закона "Об основах охраны здоровья граждан в Российской Федерации";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3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555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Федеральный</a:t>
            </a:r>
            <a:r>
              <a:rPr lang="ru-RU" sz="1200" dirty="0">
                <a:solidFill>
                  <a:schemeClr val="accent2"/>
                </a:solidFill>
              </a:rPr>
              <a:t>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д) лица, находящиеся под диспансерным наблюдением в связи с туберкулезом,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больные туберкулезом, в том числе с множественной лекарственной устойчивостью возбудителя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обеспечение которых антибактериальными и противотуберкулезными лекарственными препаратами для медицинского применения осуществляется в соответствии с пунктом 20 части 1 статьи 14 Федерального закона "Об основах охраны здоровья граждан в Российской Федерации" и пунктом 4 статьи 14 Федерального закона "О предупреждении распространения туберкулеза в Российской Федерации";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е) граждане, страдающие заболеваниями, включенными в перечень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жизнеугрожающих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хронических прогрессирующих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редких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орфанных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заболеваний, приводящих к сокращению продолжительности жизни граждан или их инвалидности, которым предоставляются государственные гарантии в виде обеспечения лекарственными препаратами и специализированными продуктами лечебного питания в соответствии с частью 4 статьи 44 Федерального закона "Об основах охраны здоровья граждан в РФ";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08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ru-RU" sz="1200" dirty="0">
                <a:solidFill>
                  <a:schemeClr val="accent2"/>
                </a:solidFill>
              </a:rPr>
              <a:t>Федеральный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ж) граждане, обеспечение которых при оказании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паллиативной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медицинской помощи медицинскими изделиями, предназначенными для поддержания функций органов и систем организма человека, для использования на дому по перечню, утвержденному Министерством здравоохранения Российской Федерации, а также лекарственными препаратами при посещениях на дому, осуществляется в соответствии с частью 4 статьи 36 и частью 2 статьи 80 Федерального закона "Об основах охраны здоровья граждан в Российской Федерации";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з) категории граждан, имеющие право на обеспечение лекарственными препаратами и медицинскими изделиями в соответствии с Перечнем 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бесплатно, и Перечнем групп населения, при амбулаторном лечении которых лекарственные средства отпускаются по рецептам врачей с 50-процентной скидкой, утвержденных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постановлением Правительства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Российской Федерации от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30 июля 1994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г.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N 890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"О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назначения";</a:t>
            </a:r>
          </a:p>
        </p:txBody>
      </p:sp>
    </p:spTree>
    <p:extLst>
      <p:ext uri="{BB962C8B-B14F-4D97-AF65-F5344CB8AC3E}">
        <p14:creationId xmlns:p14="http://schemas.microsoft.com/office/powerpoint/2010/main" val="292395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Постановление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Правительства РФ от 12 октября 2020 г. № 1656 “Об утверждении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ведения Федерального регистра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граждан, имеющих право на обеспечение лекарственными препаратами…”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8" y="1124745"/>
            <a:ext cx="8141528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ru-RU" sz="1200" dirty="0">
                <a:solidFill>
                  <a:schemeClr val="accent2"/>
                </a:solidFill>
              </a:rPr>
              <a:t>Федеральный регистр содержит сведения о следующих категориях граждан, имеющих право на обеспечение лекарственными препаратами, медицинскими изделиями и специализированными продуктами лечебного питания за счет бюджетных ассигнований федерального бюджета и бюджетов субъектов Российской Федерации: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rgbClr val="342D7B"/>
                </a:solidFill>
              </a:rPr>
              <a:t>и) категории граждан, не указанные в подпункте "з" настоящего пункта, имеющие право на обеспечение лекарственными препаратами и медицинскими изделиями бесплатно или с пятидесятипроцентной скидкой в соответствии с нормативными правовыми актами Российской Федерации или субъектов Российской Федерации.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solidFill>
                  <a:srgbClr val="342D7B"/>
                </a:solidFill>
              </a:rPr>
              <a:t>13. Ежедневно в Федеральный регистр в электронном виде представляются сведения…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rgbClr val="342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58032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35000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Документы-гаранты бесплатной медицинской помощи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23527" y="1011601"/>
            <a:ext cx="799751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Федеральный закон от 21.11.2011 № 323-ФЗ «Об основах охраны здоровья граждан в Российской Федерации»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Статья 80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Программа государственных гарантий бесплатного оказания гражданам медицинской помощи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…П.3. При оказании медицинской помощи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рамках программы государственных гарантий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бесплатного оказания гражданам медицинской помощи и территориальных программ государственных гарантий бесплатного оказания гражданам медицинской помощи </a:t>
            </a:r>
            <a:r>
              <a:rPr lang="ru-RU" b="1" dirty="0">
                <a:solidFill>
                  <a:srgbClr val="FF0000"/>
                </a:solidFill>
              </a:rPr>
              <a:t>не подлежат оплате за счет личных средств граждан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1) оказание медицинских услуг, назначение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применение лекарственных препаратов, включенных в перечень жизненно необходимых и важнейших лекарственных препаратов, медицинских изделий, компонентов крови, лечебного питания, в том числе специализированных продуктов лечебного питания, по медицинским показаниям в соответствии со стандартами медицинской помощи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rgbClr val="00B050"/>
                </a:solidFill>
              </a:rPr>
              <a:t>) назначение и применение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медицинским показаниям лекарственных препаратов, </a:t>
            </a:r>
            <a:r>
              <a:rPr lang="ru-RU" b="1" dirty="0">
                <a:solidFill>
                  <a:srgbClr val="00B050"/>
                </a:solidFill>
              </a:rPr>
              <a:t>не входящих в перечень жизненно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необходимых и важнейших лекарственных препаратов, - в случаях их замены </a:t>
            </a:r>
            <a:r>
              <a:rPr lang="ru-RU" b="1" dirty="0">
                <a:solidFill>
                  <a:srgbClr val="00B050"/>
                </a:solidFill>
              </a:rPr>
              <a:t>из-за индивидуальной непереносимости, по жизненным показаниям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7786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2BB4EF-D8D4-43F7-B3D0-71D4D9A5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5073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Правила назначения и выписывания рецептов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4D98BE-185F-4002-82AF-DAC99B2C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1772"/>
            <a:ext cx="1963082" cy="16826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33E68-8F17-4D33-B3C9-2019845C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0"/>
            <a:ext cx="1920406" cy="1932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AAD47-85D4-4567-9486-625CDF92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9" y="101176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D7B988-326F-46DD-88BD-2D1BE9C58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6525344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0070C0"/>
                </a:solidFill>
                <a:hlinkClick r:id="rId2"/>
              </a:rPr>
              <a:t>Приказ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chemeClr val="accent2"/>
                </a:solidFill>
              </a:rPr>
              <a:t>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</a:t>
            </a:r>
            <a:br>
              <a:rPr lang="ru-RU" sz="1600" i="1" dirty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611560" y="1412776"/>
            <a:ext cx="80843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6. Назначение лекарственных препаратов осуществляется медицинским работником по международному непатентованному наименованию, …</a:t>
            </a:r>
          </a:p>
          <a:p>
            <a:r>
              <a:rPr lang="ru-RU" i="1" dirty="0">
                <a:solidFill>
                  <a:srgbClr val="FF0000"/>
                </a:solidFill>
              </a:rPr>
              <a:t>( Примечание: Если пациенту в стационаре врачебной комиссией назначено лекарство с конкретным торговым наименованием, то при лечении его в ином стационаре или амбулаторно ему назначается препарат с тем же торговым наименованием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  <a:hlinkClick r:id="rId6"/>
              </a:rPr>
              <a:t>Постановление Правительства РФ от 30.06.2020 N 965</a:t>
            </a:r>
            <a:r>
              <a:rPr lang="ru-RU" dirty="0">
                <a:solidFill>
                  <a:srgbClr val="0070C0"/>
                </a:solidFill>
              </a:rPr>
              <a:t>).</a:t>
            </a:r>
          </a:p>
          <a:p>
            <a:r>
              <a:rPr lang="ru-RU" dirty="0">
                <a:solidFill>
                  <a:srgbClr val="0070C0"/>
                </a:solidFill>
              </a:rPr>
              <a:t>При наличии медицинских показаний (индивидуальная непереносимость, по жизненным показаниям) по решению врачебной комиссии медицинской организации осуществляется назначение и оформление назначения лекарственных препаратов, </a:t>
            </a:r>
            <a:r>
              <a:rPr lang="ru-RU" b="1" dirty="0">
                <a:solidFill>
                  <a:srgbClr val="0070C0"/>
                </a:solidFill>
              </a:rPr>
              <a:t>не входящих в стандарты </a:t>
            </a:r>
            <a:r>
              <a:rPr lang="ru-RU" dirty="0">
                <a:solidFill>
                  <a:srgbClr val="0070C0"/>
                </a:solidFill>
              </a:rPr>
              <a:t>медицинской помощи, …", либо </a:t>
            </a:r>
            <a:r>
              <a:rPr lang="ru-RU" b="1" dirty="0">
                <a:solidFill>
                  <a:srgbClr val="0070C0"/>
                </a:solidFill>
              </a:rPr>
              <a:t>по торговым наименованиям</a:t>
            </a:r>
            <a:r>
              <a:rPr lang="ru-RU" dirty="0">
                <a:solidFill>
                  <a:srgbClr val="0070C0"/>
                </a:solidFill>
              </a:rPr>
              <a:t>. Решение врачебной комиссии медицинской организации фиксируется в медицинской документации пациента и в журнале врачебной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192284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1"/>
            <a:ext cx="7872984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назначения и выписывания препаратов для льготников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48056" y="1011602"/>
            <a:ext cx="82478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hlinkClick r:id="rId5"/>
              </a:rPr>
              <a:t>Правила формирования перечня </a:t>
            </a:r>
            <a:r>
              <a:rPr lang="ru-RU" dirty="0">
                <a:solidFill>
                  <a:schemeClr val="accent6"/>
                </a:solidFill>
              </a:rPr>
              <a:t>лекарственных средств, закупка которых осуществляется в соответствии с их торговыми наименованиями, и о применении лекарственных препаратов с конкретными торговыми наименованиями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2. Основанием для включения лекарственного средства в перечень является невозможность замены лекарственного средства в рамках одного международного непатентованного наименования лекарственного средства или при отсутствии такого наименования химического, группировочного наименования, определяемая с учетом показателей эффективности и безопасности лекарственных препаратов. Основанием для исключения лекарственного средства из перечня является возможность такой замены.</a:t>
            </a:r>
          </a:p>
        </p:txBody>
      </p:sp>
    </p:spTree>
    <p:extLst>
      <p:ext uri="{BB962C8B-B14F-4D97-AF65-F5344CB8AC3E}">
        <p14:creationId xmlns:p14="http://schemas.microsoft.com/office/powerpoint/2010/main" val="349424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0070C0"/>
                </a:solidFill>
                <a:hlinkClick r:id="rId2"/>
              </a:rPr>
              <a:t>Приказ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chemeClr val="accent2"/>
                </a:solidFill>
              </a:rPr>
              <a:t>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</a:t>
            </a:r>
            <a:br>
              <a:rPr lang="ru-RU" sz="1600" i="1" dirty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539552" y="1311950"/>
            <a:ext cx="8156392" cy="434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8. Медицинским работникам запрещается оформлять рецепты</a:t>
            </a:r>
          </a:p>
          <a:p>
            <a:r>
              <a:rPr lang="ru-RU" dirty="0">
                <a:solidFill>
                  <a:srgbClr val="0070C0"/>
                </a:solidFill>
              </a:rPr>
              <a:t> при отсутствии у пациента медицинских показаний; </a:t>
            </a:r>
          </a:p>
          <a:p>
            <a:r>
              <a:rPr lang="ru-RU" dirty="0">
                <a:solidFill>
                  <a:srgbClr val="0070C0"/>
                </a:solidFill>
              </a:rPr>
              <a:t>на незарегистрированные лекарственные препараты </a:t>
            </a:r>
          </a:p>
          <a:p>
            <a:r>
              <a:rPr lang="ru-RU" dirty="0">
                <a:solidFill>
                  <a:srgbClr val="0070C0"/>
                </a:solidFill>
              </a:rPr>
              <a:t>на лекарственные препараты, которые в соответствии с инструкцией по медицинскому применению предназначены для применения только в медицинских организациях;</a:t>
            </a:r>
          </a:p>
          <a:p>
            <a:r>
              <a:rPr lang="ru-RU" dirty="0">
                <a:solidFill>
                  <a:srgbClr val="0070C0"/>
                </a:solidFill>
              </a:rPr>
              <a:t> на наркотические средства и психотропные вещества, внесенные в список II Перечня, зарегистрированные в качестве лекарственных препаратов, в целях применения для лечения наркомании.</a:t>
            </a:r>
          </a:p>
          <a:p>
            <a:r>
              <a:rPr lang="ru-RU" dirty="0">
                <a:solidFill>
                  <a:srgbClr val="0070C0"/>
                </a:solidFill>
              </a:rPr>
              <a:t>Индивидуальным предпринимателям, осуществляющим медицинскую деятельность, дополнительно к требованиям, указанным в абзаце первом настоящего пункта, запрещается оформлять рецепты на наркотические средства и психотропные вещества, внесенные в списки II и III Перечня (далее - наркотические и психотропные лекарственные препараты списков II и III Перечня).</a:t>
            </a:r>
          </a:p>
        </p:txBody>
      </p:sp>
    </p:spTree>
    <p:extLst>
      <p:ext uri="{BB962C8B-B14F-4D97-AF65-F5344CB8AC3E}">
        <p14:creationId xmlns:p14="http://schemas.microsoft.com/office/powerpoint/2010/main" val="3455496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0070C0"/>
                </a:solidFill>
                <a:hlinkClick r:id="rId2"/>
              </a:rPr>
              <a:t>Приказ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chemeClr val="accent2"/>
                </a:solidFill>
              </a:rPr>
              <a:t>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</a:t>
            </a:r>
            <a:br>
              <a:rPr lang="ru-RU" sz="1600" i="1" dirty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45235" y="1011602"/>
            <a:ext cx="82507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11. Рецептурный бланк формы N 148-1/у-04 (л) оформляется при назначении лекарственных препаратов гражданам, имеющим право на бесплатное получение лекарственных препаратов или получение лекарственных препаратов со скидкой.</a:t>
            </a:r>
          </a:p>
          <a:p>
            <a:r>
              <a:rPr lang="ru-RU" dirty="0">
                <a:solidFill>
                  <a:srgbClr val="0070C0"/>
                </a:solidFill>
              </a:rPr>
              <a:t>19. При необходимости немедленного или срочного (в течение двух рабочих дней) отпуска лекарственного препарата пациенту в верхней части рецепта на бумажном носителе проставляются обозначения "</a:t>
            </a:r>
            <a:r>
              <a:rPr lang="ru-RU" dirty="0" err="1">
                <a:solidFill>
                  <a:srgbClr val="0070C0"/>
                </a:solidFill>
              </a:rPr>
              <a:t>cito</a:t>
            </a:r>
            <a:r>
              <a:rPr lang="ru-RU" dirty="0">
                <a:solidFill>
                  <a:srgbClr val="0070C0"/>
                </a:solidFill>
              </a:rPr>
              <a:t>" (срочно) или "</a:t>
            </a:r>
            <a:r>
              <a:rPr lang="ru-RU" dirty="0" err="1">
                <a:solidFill>
                  <a:srgbClr val="0070C0"/>
                </a:solidFill>
              </a:rPr>
              <a:t>statim</a:t>
            </a:r>
            <a:r>
              <a:rPr lang="ru-RU" dirty="0">
                <a:solidFill>
                  <a:srgbClr val="0070C0"/>
                </a:solidFill>
              </a:rPr>
              <a:t>" (немедленно). Аналогичные обозначения проставляются в виде отметок при оформлении рецепта в форме электронного документа.</a:t>
            </a:r>
          </a:p>
          <a:p>
            <a:r>
              <a:rPr lang="ru-RU" dirty="0">
                <a:solidFill>
                  <a:srgbClr val="0070C0"/>
                </a:solidFill>
              </a:rPr>
              <a:t>23. Рецепты на бумажном носителе, в форме электронного документа, оформленные на рецептурном бланке формы N 148-1/у-04 (л) и предназначенные для отпуска лекарственных препаратов гражданам, </a:t>
            </a:r>
            <a:r>
              <a:rPr lang="ru-RU" b="1" dirty="0">
                <a:solidFill>
                  <a:srgbClr val="0070C0"/>
                </a:solidFill>
              </a:rPr>
              <a:t>достигшим пенсионного возраста, инвалидам первой группы, детям-инвалидам</a:t>
            </a:r>
            <a:r>
              <a:rPr lang="ru-RU" dirty="0">
                <a:solidFill>
                  <a:srgbClr val="0070C0"/>
                </a:solidFill>
              </a:rPr>
              <a:t>, а также гражданам, </a:t>
            </a:r>
            <a:r>
              <a:rPr lang="ru-RU" b="1" dirty="0">
                <a:solidFill>
                  <a:srgbClr val="0070C0"/>
                </a:solidFill>
              </a:rPr>
              <a:t>страдающим хроническими заболеваниями</a:t>
            </a:r>
            <a:r>
              <a:rPr lang="ru-RU" dirty="0">
                <a:solidFill>
                  <a:srgbClr val="0070C0"/>
                </a:solidFill>
              </a:rPr>
              <a:t>, требующими длительного курсового лечения, </a:t>
            </a:r>
            <a:r>
              <a:rPr lang="ru-RU" u="sng" dirty="0">
                <a:solidFill>
                  <a:srgbClr val="0070C0"/>
                </a:solidFill>
              </a:rPr>
              <a:t>действительны в течение 90 дней </a:t>
            </a:r>
            <a:r>
              <a:rPr lang="ru-RU" dirty="0">
                <a:solidFill>
                  <a:srgbClr val="0070C0"/>
                </a:solidFill>
              </a:rPr>
              <a:t>со дня оформления.</a:t>
            </a:r>
          </a:p>
          <a:p>
            <a:r>
              <a:rPr lang="ru-RU" dirty="0">
                <a:solidFill>
                  <a:srgbClr val="0070C0"/>
                </a:solidFill>
              </a:rPr>
              <a:t>Для лечения хронических заболеваний указанным категориям граждан лекарственные препараты с оформлением рецептов на бумажном носителе или рецептов в форме электронного документа </a:t>
            </a:r>
            <a:r>
              <a:rPr lang="ru-RU" b="1" u="sng" dirty="0">
                <a:solidFill>
                  <a:srgbClr val="FF0000"/>
                </a:solidFill>
              </a:rPr>
              <a:t>могут назначаться </a:t>
            </a: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курс лечения до 180 дней.</a:t>
            </a:r>
          </a:p>
        </p:txBody>
      </p:sp>
    </p:spTree>
    <p:extLst>
      <p:ext uri="{BB962C8B-B14F-4D97-AF65-F5344CB8AC3E}">
        <p14:creationId xmlns:p14="http://schemas.microsoft.com/office/powerpoint/2010/main" val="2543321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0070C0"/>
                </a:solidFill>
                <a:hlinkClick r:id="rId2"/>
              </a:rPr>
              <a:t>Приказ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chemeClr val="accent2"/>
                </a:solidFill>
              </a:rPr>
              <a:t>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</a:t>
            </a:r>
            <a:br>
              <a:rPr lang="ru-RU" sz="1600" i="1" dirty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45235" y="1011602"/>
            <a:ext cx="825070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32. При оказании первичной медико-санитарной помощи и паллиативной медицинской помощи в амбулаторных условиях назначение лекарственных препаратов осуществляется медицинским работником в </a:t>
            </a:r>
            <a:r>
              <a:rPr lang="ru-RU" b="1" dirty="0">
                <a:solidFill>
                  <a:srgbClr val="0070C0"/>
                </a:solidFill>
              </a:rPr>
              <a:t>случаях типичного течения заболевания пациента исходя из тяжести и характера заболевания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33. Назначение лекарственных препаратов </a:t>
            </a:r>
            <a:r>
              <a:rPr lang="ru-RU" b="1" dirty="0">
                <a:solidFill>
                  <a:srgbClr val="0070C0"/>
                </a:solidFill>
              </a:rPr>
              <a:t>по решению врачебной комиссии </a:t>
            </a:r>
            <a:r>
              <a:rPr lang="ru-RU" dirty="0">
                <a:solidFill>
                  <a:srgbClr val="0070C0"/>
                </a:solidFill>
              </a:rPr>
              <a:t>при оказании первичной медико-санитарной помощи, паллиативной медицинской помощи в амбулаторных условиях производится в случаях:</a:t>
            </a:r>
          </a:p>
          <a:p>
            <a:r>
              <a:rPr lang="ru-RU" dirty="0">
                <a:solidFill>
                  <a:srgbClr val="0070C0"/>
                </a:solidFill>
              </a:rPr>
              <a:t>1) одновременного назначения одному пациенту </a:t>
            </a:r>
            <a:r>
              <a:rPr lang="ru-RU" b="1" dirty="0">
                <a:solidFill>
                  <a:srgbClr val="FF0000"/>
                </a:solidFill>
              </a:rPr>
              <a:t>пяти и более лекарственных препаратов в течение одних суток </a:t>
            </a:r>
            <a:r>
              <a:rPr lang="ru-RU" dirty="0">
                <a:solidFill>
                  <a:srgbClr val="0070C0"/>
                </a:solidFill>
              </a:rPr>
              <a:t>или </a:t>
            </a:r>
            <a:r>
              <a:rPr lang="ru-RU" b="1" dirty="0">
                <a:solidFill>
                  <a:srgbClr val="0070C0"/>
                </a:solidFill>
              </a:rPr>
              <a:t>свыше десяти наименований в течение одного месяц</a:t>
            </a:r>
            <a:r>
              <a:rPr lang="ru-RU" dirty="0">
                <a:solidFill>
                  <a:srgbClr val="0070C0"/>
                </a:solidFill>
              </a:rPr>
              <a:t>а;</a:t>
            </a:r>
          </a:p>
          <a:p>
            <a:r>
              <a:rPr lang="ru-RU" dirty="0">
                <a:solidFill>
                  <a:srgbClr val="0070C0"/>
                </a:solidFill>
              </a:rPr>
              <a:t>2) назначения лекарственных препаратов при </a:t>
            </a:r>
            <a:r>
              <a:rPr lang="ru-RU" b="1" dirty="0">
                <a:solidFill>
                  <a:srgbClr val="0070C0"/>
                </a:solidFill>
              </a:rPr>
              <a:t>нетипичном течении заболевания, наличии осложнений основного заболевания и (или) сопутствующих заболеваний, </a:t>
            </a:r>
            <a:r>
              <a:rPr lang="ru-RU" dirty="0">
                <a:solidFill>
                  <a:srgbClr val="0070C0"/>
                </a:solidFill>
              </a:rPr>
              <a:t>при назначении лекарственных препаратов, особенности взаимодействия и совместимости которых согласно инструкциям по их применению приводят к снижению эффективности и безопасности лечения пациента и (или) создают потенциальную опасность для жизни и здоровья пациента;</a:t>
            </a:r>
          </a:p>
          <a:p>
            <a:r>
              <a:rPr lang="ru-RU" dirty="0">
                <a:solidFill>
                  <a:srgbClr val="0070C0"/>
                </a:solidFill>
              </a:rPr>
              <a:t>3) первичного назначения пациенту наркотических и психотропных лекарственных препаратов списков II и III Перечня 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13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0070C0"/>
                </a:solidFill>
                <a:hlinkClick r:id="rId2"/>
              </a:rPr>
              <a:t>Приказ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chemeClr val="accent2"/>
                </a:solidFill>
              </a:rPr>
              <a:t>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</a:t>
            </a:r>
            <a:br>
              <a:rPr lang="ru-RU" sz="1600" i="1" dirty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45235" y="1011602"/>
            <a:ext cx="825070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IV. Назначение лекарственных препаратов гражданам,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имеющим право на бесплатное получение лекарственных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препаратов или получение лекарственных препаратов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со скидкой, при оказании первичной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медико-санитарной помощи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>
                <a:solidFill>
                  <a:srgbClr val="0070C0"/>
                </a:solidFill>
              </a:rPr>
              <a:t>36. При оказании первичной медико-санитарной помощи назначение медицинским работником с учетом стандартов медицинской помощи  лекарственных препаратов, отпускаемых бесплатно или со скидкой, гражданам, имеющим право на обеспечение лекарственными препаратами за счет средств бюджетных ассигнований федерального бюджета и бюджетов субъектов Российской Федерации, осуществляется на рецептурном бланке формы N 148-1/у-04 (л).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3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2BB4EF-D8D4-43F7-B3D0-71D4D9A5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5073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Как оформить побочные явления на лекарственный препарат?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70C0"/>
                </a:solidFill>
                <a:hlinkClick r:id="rId2"/>
              </a:rPr>
              <a:t>Федеральный закон от 12.04.2010 N 61-ФЗ </a:t>
            </a:r>
            <a:r>
              <a:rPr lang="ru-RU" sz="2600" b="1" dirty="0">
                <a:solidFill>
                  <a:srgbClr val="0070C0"/>
                </a:solidFill>
              </a:rPr>
              <a:t>"Об обращении лекарственных средств"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4D98BE-185F-4002-82AF-DAC99B2C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1772"/>
            <a:ext cx="1963082" cy="16826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33E68-8F17-4D33-B3C9-2019845C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0"/>
            <a:ext cx="1920406" cy="1932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3E04A-261C-4A9E-B09C-017D37769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6372154"/>
            <a:ext cx="969348" cy="26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18417A-8252-475A-A578-1044F879C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40" y="203253"/>
            <a:ext cx="70110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2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Федеральный закон от 12.04.2010 N 61-ФЗ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"Об обращении лекарственных средств"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67544" y="1700808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hlinkClick r:id="rId6"/>
              </a:rPr>
              <a:t>Статья 4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Основные понятия…</a:t>
            </a:r>
          </a:p>
          <a:p>
            <a:r>
              <a:rPr lang="ru-RU" dirty="0">
                <a:solidFill>
                  <a:schemeClr val="tx2"/>
                </a:solidFill>
              </a:rPr>
              <a:t>50) побочное действие - реакция организма, возникшая в связи с применением лекарственного препарата в дозах, рекомендуемых в инструкции по его применению, для профилактики, диагностики, лечения заболевания или для реабилитации;</a:t>
            </a:r>
          </a:p>
          <a:p>
            <a:r>
              <a:rPr lang="ru-RU" dirty="0">
                <a:solidFill>
                  <a:schemeClr val="tx2"/>
                </a:solidFill>
              </a:rPr>
              <a:t>50.1) нежелательная реакция - непреднамеренная неблагоприятная реакция организма, которая может быть связана с применением лекарственного препарата;</a:t>
            </a:r>
          </a:p>
          <a:p>
            <a:r>
              <a:rPr lang="ru-RU" dirty="0">
                <a:solidFill>
                  <a:schemeClr val="tx2"/>
                </a:solidFill>
              </a:rPr>
              <a:t>51) серьезная нежелательная реакция - нежелательная реакция организма, связанная с применением лекарственного препарата, приведшая к смерти, врожденным аномалиям или порокам развития либо представляющая собой угрозу жизни, требующая госпитализации или приведшая к стойкой утрате трудоспособности и (или) инвалидности;</a:t>
            </a:r>
          </a:p>
        </p:txBody>
      </p:sp>
    </p:spTree>
    <p:extLst>
      <p:ext uri="{BB962C8B-B14F-4D97-AF65-F5344CB8AC3E}">
        <p14:creationId xmlns:p14="http://schemas.microsoft.com/office/powerpoint/2010/main" val="2691619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Федеральный закон от 12.04.2010 N 61-ФЗ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"Об обращении лекарственных средств"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323528" y="1311950"/>
            <a:ext cx="77048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hlinkClick r:id="rId6"/>
              </a:rPr>
              <a:t>Статья 4.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основные понятия…</a:t>
            </a:r>
          </a:p>
          <a:p>
            <a:r>
              <a:rPr lang="ru-RU" dirty="0">
                <a:solidFill>
                  <a:schemeClr val="tx2"/>
                </a:solidFill>
              </a:rPr>
              <a:t>52) непредвиденная нежелательная реакция - нежелательная реакция организма, которая связана с применением лекарственного препарата в дозах, рекомендуемых в протоколе его клинического исследования, брошюре исследователя, или с применением лекарственного препарата в дозах, рекомендуемых в инструкции по его применению для профилактики, диагностики, лечения заболевания или медицинской реабилитации пациента, и </a:t>
            </a:r>
            <a:r>
              <a:rPr lang="ru-RU" b="1" u="sng" dirty="0">
                <a:solidFill>
                  <a:schemeClr val="tx2"/>
                </a:solidFill>
              </a:rPr>
              <a:t>сущность, тяжесть или исход которой не соответствует информации</a:t>
            </a:r>
            <a:r>
              <a:rPr lang="ru-RU" dirty="0">
                <a:solidFill>
                  <a:schemeClr val="tx2"/>
                </a:solidFill>
              </a:rPr>
              <a:t> о лекарственном препарате, содержащейся в протоколе его клинического исследования, брошюре исследователя или в инструкции по применению лекарственного препарата;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2BB4EF-D8D4-43F7-B3D0-71D4D9A5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50734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Кто платит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за  бесплатное лекарственное обеспечение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в РФ</a:t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DE149-E1DE-4CB6-BB3B-6F11B1A0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CEE60-8FF9-48D9-B487-41D07AEE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" y="5175358"/>
            <a:ext cx="1963082" cy="1682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CD6E77-2BC6-4CD0-BCBA-50DAEFFC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35" y="-5424"/>
            <a:ext cx="1920406" cy="1932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1D8D-3C60-4331-8610-1D69B05B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6382573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7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Федеральный закон от 12.04.2010 N 61-ФЗ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"Об обращении лекарственных средств"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179513" y="1042111"/>
            <a:ext cx="896448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Глава 13. Мониторинг эффективности и безопасности лекарственных препаратов, находящихся в обращении в Российской Федерации</a:t>
            </a:r>
          </a:p>
          <a:p>
            <a:pPr algn="ctr"/>
            <a:r>
              <a:rPr lang="ru-RU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 64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Фармаконадзор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1. Лекарственные препараты, находящиеся в обращении в Российской Федерации, </a:t>
            </a:r>
            <a:r>
              <a:rPr lang="ru-RU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мониторингу эффективности и безопасности </a:t>
            </a:r>
            <a:r>
              <a:rPr lang="ru-RU" dirty="0">
                <a:solidFill>
                  <a:schemeClr val="tx2"/>
                </a:solidFill>
              </a:rPr>
              <a:t>в целях выявления возможных негативных последствий их применения, индивидуальной непереносимости, предупреждения медицинских работников, специалистов в области ветеринарии, пациентов или владельцев животных и их защиты от применения таких лекарственных препаратов.</a:t>
            </a:r>
          </a:p>
          <a:p>
            <a:r>
              <a:rPr lang="ru-RU" dirty="0">
                <a:solidFill>
                  <a:srgbClr val="342D7B"/>
                </a:solidFill>
              </a:rPr>
              <a:t>2. </a:t>
            </a:r>
            <a:r>
              <a:rPr lang="ru-RU" dirty="0" err="1">
                <a:solidFill>
                  <a:srgbClr val="342D7B"/>
                </a:solidFill>
              </a:rPr>
              <a:t>Фармаконадзор</a:t>
            </a:r>
            <a:r>
              <a:rPr lang="ru-RU" dirty="0">
                <a:solidFill>
                  <a:srgbClr val="342D7B"/>
                </a:solidFill>
              </a:rPr>
              <a:t> осуществляется </a:t>
            </a:r>
            <a:r>
              <a:rPr lang="ru-RU" b="1" dirty="0">
                <a:solidFill>
                  <a:srgbClr val="00B050"/>
                </a:solidFill>
              </a:rPr>
              <a:t>…(</a:t>
            </a:r>
            <a:r>
              <a:rPr lang="ru-RU" b="1" i="1" dirty="0">
                <a:solidFill>
                  <a:srgbClr val="00B050"/>
                </a:solidFill>
              </a:rPr>
              <a:t>РЗН)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342D7B"/>
                </a:solidFill>
              </a:rPr>
              <a:t>путем анализа предоставляемой субъектами обращения лекарственных средств </a:t>
            </a:r>
            <a:r>
              <a:rPr lang="ru-RU" u="sng" dirty="0">
                <a:solidFill>
                  <a:srgbClr val="34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о побочных действиях, нежелательных реакциях, серьезных нежелательных реакциях, непредвиденных нежелательных реакциях при применении лекарственных препаратов</a:t>
            </a:r>
            <a:r>
              <a:rPr lang="ru-RU" dirty="0">
                <a:solidFill>
                  <a:srgbClr val="342D7B"/>
                </a:solidFill>
              </a:rPr>
              <a:t>, </a:t>
            </a:r>
            <a:r>
              <a:rPr lang="ru-RU" u="sng" dirty="0">
                <a:solidFill>
                  <a:srgbClr val="34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индивидуальной непереносимости, отсутствии эффективности лекарственных препаратов, </a:t>
            </a:r>
            <a:r>
              <a:rPr lang="ru-RU" dirty="0">
                <a:solidFill>
                  <a:srgbClr val="342D7B"/>
                </a:solidFill>
              </a:rPr>
              <a:t>а также об иных фактах и обстоятельствах, представляющих угрозу жизни или здоровью человека либо животного при применении лекарственных препаратов и выявленных </a:t>
            </a:r>
            <a:r>
              <a:rPr lang="ru-RU" u="sng" dirty="0">
                <a:solidFill>
                  <a:srgbClr val="34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всех этапах обращения </a:t>
            </a:r>
            <a:r>
              <a:rPr lang="ru-RU" dirty="0">
                <a:solidFill>
                  <a:srgbClr val="342D7B"/>
                </a:solidFill>
              </a:rPr>
              <a:t>лекарственных препаратов в Российской Федерации и других государствах.</a:t>
            </a:r>
          </a:p>
        </p:txBody>
      </p:sp>
    </p:spTree>
    <p:extLst>
      <p:ext uri="{BB962C8B-B14F-4D97-AF65-F5344CB8AC3E}">
        <p14:creationId xmlns:p14="http://schemas.microsoft.com/office/powerpoint/2010/main" val="231207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Федеральный закон от 12.04.2010 N 61-ФЗ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"Об обращении лекарственных средств"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2BEC2-1523-426D-8AF5-B073A6286A00}"/>
              </a:ext>
            </a:extLst>
          </p:cNvPr>
          <p:cNvSpPr txBox="1"/>
          <p:nvPr/>
        </p:nvSpPr>
        <p:spPr>
          <a:xfrm>
            <a:off x="448057" y="1124745"/>
            <a:ext cx="84444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Глава 13. Мониторинг эффективности и безопасности лекарственных препаратов, находящихся в обращении в Российской Федерации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342D7B"/>
                </a:solidFill>
              </a:rPr>
              <a:t>3. Субъекты обращения лекарственных средств в порядке, установленном уполномоченным федеральным органом исполнительной власти, </a:t>
            </a:r>
            <a:r>
              <a:rPr lang="ru-RU" u="sng" dirty="0">
                <a:solidFill>
                  <a:srgbClr val="34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сообщать в …</a:t>
            </a:r>
            <a:r>
              <a:rPr lang="ru-RU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(РЗН) </a:t>
            </a:r>
            <a:r>
              <a:rPr lang="ru-RU" u="sng" dirty="0">
                <a:solidFill>
                  <a:srgbClr val="34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побочных действиях, нежелательных реакциях, серьезных нежелательных реакциях, непредвиденных нежелательных реакциях при применении лекарственных препаратов</a:t>
            </a:r>
            <a:r>
              <a:rPr lang="ru-RU" dirty="0">
                <a:solidFill>
                  <a:srgbClr val="342D7B"/>
                </a:solidFill>
              </a:rPr>
              <a:t>, об индивидуальной непереносимости, отсутствии эффективности лекарственных препаратов, а также об иных фактах и обстоятельствах, представляющих угрозу жизни или здоровью человека либо животного при применении лекарственных препаратов и выявленных на всех этапах обращения лекарственных препаратов в Российской Федерации и других государствах.</a:t>
            </a:r>
          </a:p>
        </p:txBody>
      </p:sp>
    </p:spTree>
    <p:extLst>
      <p:ext uri="{BB962C8B-B14F-4D97-AF65-F5344CB8AC3E}">
        <p14:creationId xmlns:p14="http://schemas.microsoft.com/office/powerpoint/2010/main" val="1837641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РЗН- уполномоченный орган по мониторингу безопасности и эффективности ЛС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AF9E3-2FC2-4EDB-9C18-353D592EB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01575"/>
            <a:ext cx="8895288" cy="52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7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40368" cy="9361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РЗН- уполномоченный орган по мониторингу безопасности и эффективности ЛС. Извещение о нежелательной реакции отправляют в РЗН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" y="78990"/>
            <a:ext cx="9021827" cy="6803839"/>
            <a:chOff x="114129" y="-1141085"/>
            <a:chExt cx="12029103" cy="9071785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4129" y="68334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440149-9A4B-4E9A-A8D0-89E7AA6CF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015"/>
            <a:ext cx="9144000" cy="5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08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1052736"/>
            <a:ext cx="7680399" cy="5471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9330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F351C-5B7E-4E8F-955E-FDDD84BF8C03}"/>
              </a:ext>
            </a:extLst>
          </p:cNvPr>
          <p:cNvSpPr txBox="1"/>
          <p:nvPr/>
        </p:nvSpPr>
        <p:spPr>
          <a:xfrm>
            <a:off x="1475656" y="2924943"/>
            <a:ext cx="66967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hlinkClick r:id="rId4"/>
              </a:rPr>
              <a:t>Приказ</a:t>
            </a:r>
            <a:r>
              <a:rPr lang="ru-RU" sz="2400" dirty="0">
                <a:solidFill>
                  <a:schemeClr val="tx2"/>
                </a:solidFill>
              </a:rPr>
              <a:t> Министерства здравоохранения РФ от 11 июля 2017 г. № 403н “Об утверждении правил отпуска лекарственных препаратов для медицинского применения, в том числе иммунобиологических лекарственных препаратов, аптечными организациями, индивидуальными предпринимателями, имеющими лицензию на фармацевтическую деятельность”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67747-07BD-4110-8193-2444FEA0052D}"/>
              </a:ext>
            </a:extLst>
          </p:cNvPr>
          <p:cNvSpPr txBox="1"/>
          <p:nvPr/>
        </p:nvSpPr>
        <p:spPr>
          <a:xfrm>
            <a:off x="1259632" y="599038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ПРАВИЛА ОТПУСКА ЛЕКАРСТВЕННЫХ ПРЕПАРАТОВ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0F6AA-5DF1-43A8-B2C5-3EC8E6A12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65051"/>
            <a:ext cx="1963082" cy="1682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5C5DE-4F7D-4711-85EE-5CA9A17A5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652" y="6360252"/>
            <a:ext cx="96934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6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B6E9D-CBB1-426A-84EC-3FEB401A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hlinkClick r:id="rId2"/>
              </a:rPr>
              <a:t>Приказ Министерства здравоохранения РФ от 11 июля 2017 г. № 403н </a:t>
            </a:r>
            <a:r>
              <a:rPr lang="ru-RU" sz="2400" dirty="0">
                <a:solidFill>
                  <a:schemeClr val="tx2"/>
                </a:solidFill>
              </a:rPr>
              <a:t>“Об утверждении правил отпуска лекарственных препаратов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1" y="605032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F351C-5B7E-4E8F-955E-FDDD84BF8C03}"/>
              </a:ext>
            </a:extLst>
          </p:cNvPr>
          <p:cNvSpPr txBox="1"/>
          <p:nvPr/>
        </p:nvSpPr>
        <p:spPr>
          <a:xfrm>
            <a:off x="457200" y="1251264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6. </a:t>
            </a:r>
            <a:r>
              <a:rPr lang="ru-RU" sz="1600" dirty="0">
                <a:solidFill>
                  <a:schemeClr val="tx2"/>
                </a:solidFill>
              </a:rPr>
              <a:t>Отпуск лекарственных препаратов осуществляется в течение указанного в рецепте срока его действия при обращении лица к субъекту розничной торговли.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В случае отсутствия </a:t>
            </a:r>
            <a:r>
              <a:rPr lang="ru-RU" sz="1600" dirty="0">
                <a:solidFill>
                  <a:schemeClr val="tx2"/>
                </a:solidFill>
              </a:rPr>
              <a:t>у субъекта розничной торговли </a:t>
            </a:r>
            <a:r>
              <a:rPr lang="ru-RU" sz="1600" b="1" dirty="0">
                <a:solidFill>
                  <a:srgbClr val="FF0000"/>
                </a:solidFill>
              </a:rPr>
              <a:t>лекарственного препарата</a:t>
            </a:r>
            <a:r>
              <a:rPr lang="ru-RU" sz="1600" dirty="0">
                <a:solidFill>
                  <a:schemeClr val="tx2"/>
                </a:solidFill>
              </a:rPr>
              <a:t>, указанного в рецепте, при обращении лица к субъекту розничной торговли </a:t>
            </a:r>
            <a:r>
              <a:rPr lang="ru-RU" sz="1600" b="1" dirty="0">
                <a:solidFill>
                  <a:srgbClr val="FF0000"/>
                </a:solidFill>
              </a:rPr>
              <a:t>рецепт принимается на обслуживание в следующие сроки (далее -отсроченное обслуживание</a:t>
            </a:r>
            <a:r>
              <a:rPr lang="ru-RU" sz="1600" dirty="0">
                <a:solidFill>
                  <a:schemeClr val="tx2"/>
                </a:solidFill>
              </a:rPr>
              <a:t>):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рецепт с пометкой «</a:t>
            </a:r>
            <a:r>
              <a:rPr lang="ru-RU" sz="1600" dirty="0" err="1">
                <a:solidFill>
                  <a:schemeClr val="tx2"/>
                </a:solidFill>
              </a:rPr>
              <a:t>statim</a:t>
            </a:r>
            <a:r>
              <a:rPr lang="ru-RU" sz="1600" dirty="0">
                <a:solidFill>
                  <a:schemeClr val="tx2"/>
                </a:solidFill>
              </a:rPr>
              <a:t>» (немедленно) обслуживается в течение одного рабочего дня со дня обращения лица к субъекту розничной торговли;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рецепт с пометкой «</a:t>
            </a:r>
            <a:r>
              <a:rPr lang="ru-RU" sz="1600" dirty="0" err="1">
                <a:solidFill>
                  <a:schemeClr val="tx2"/>
                </a:solidFill>
              </a:rPr>
              <a:t>cito</a:t>
            </a:r>
            <a:r>
              <a:rPr lang="ru-RU" sz="1600" dirty="0">
                <a:solidFill>
                  <a:schemeClr val="tx2"/>
                </a:solidFill>
              </a:rPr>
              <a:t>» (срочно) обслуживается в течение двух рабочих дней со дня обращения лица к субъекту розничной торговли;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рецепт на лекарственный препарат, входящий в минимальный ассортимент лекарственных препаратов для медицинского применения, необходимых для оказания медицинской помощи, обслуживается в течение пяти рабочих дней со дня обращения лица к субъекту розничной торговли;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рецепт на лекарственный препарат, отпускаемый бесплатно или со скидкой и не вошедший в минимальный ассортимент лекарственных препаратов для медицинского применения, необходимых для оказания медицинской помощи, обслуживается </a:t>
            </a:r>
            <a:r>
              <a:rPr lang="ru-RU" sz="1600" b="1" dirty="0">
                <a:solidFill>
                  <a:srgbClr val="FF0000"/>
                </a:solidFill>
              </a:rPr>
              <a:t>в течение десяти рабочих </a:t>
            </a:r>
            <a:r>
              <a:rPr lang="ru-RU" sz="1600" dirty="0">
                <a:solidFill>
                  <a:schemeClr val="tx2"/>
                </a:solidFill>
              </a:rPr>
              <a:t>дней со дня обращения лица к субъекту розничной торговли;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рецепты на лекарственные препараты, назначаемые по решению врачебной комиссии, обслуживаются в течение пятнадцати рабочих дней со дня обращения лица к субъекту розничной торговли.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4BA38-896A-40FA-BB6C-6AED5F17D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295" y="6473803"/>
            <a:ext cx="96934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3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B6E9D-CBB1-426A-84EC-3FEB401A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tx2"/>
                </a:solidFill>
                <a:hlinkClick r:id="rId2"/>
              </a:rPr>
              <a:t>Приказ Министерства здравоохранения РФ от 11 июля 2017 г. № 403н </a:t>
            </a:r>
            <a:r>
              <a:rPr lang="ru-RU" sz="1600" dirty="0">
                <a:solidFill>
                  <a:schemeClr val="tx2"/>
                </a:solidFill>
              </a:rPr>
              <a:t>“Об утверждении правил отпуска лекарственных препаратов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327-1937-400A-BA02-D4DD8F0D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2" y="307735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A910-3C00-47A8-A364-27A2A40B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496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CCF48F-4EA1-4DF7-A474-5040CF382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F351C-5B7E-4E8F-955E-FDDD84BF8C03}"/>
              </a:ext>
            </a:extLst>
          </p:cNvPr>
          <p:cNvSpPr txBox="1"/>
          <p:nvPr/>
        </p:nvSpPr>
        <p:spPr>
          <a:xfrm>
            <a:off x="323528" y="1251264"/>
            <a:ext cx="8363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6. Запрещается отпускать лекарственные препараты по рецептам с истекшим сроком действия, за исключением случая, когда срок действия рецепта истек в период нахождения его на отсроченном обслуживании.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При истечении срока действия рецепта в период нахождения его на отсроченном обслуживании отпуск лекарственного препарата по такому рецепту осуществляется без его переоформления.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4D471-08E3-4587-A10D-E9A17E71A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6446484"/>
            <a:ext cx="96934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3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:\С рабочего стола\Инвалиды\ОООИБРС\Сергеева Светлана\Презентации_янв2021\1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95332" y="1737232"/>
            <a:ext cx="6265100" cy="37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60840" cy="1080120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FF0000"/>
                </a:solidFill>
              </a:rPr>
              <a:t>Куда можно обратиться за информацией по правам пациента на льготное лекарственное обеспечение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079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566124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6" y="566128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G:\С рабочего стола\Инвалиды\ОООИБРС\Сергеева Светлана\Презентации_янв2021\131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23528" y="2673096"/>
            <a:ext cx="1649996" cy="1620000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79512" y="1340928"/>
            <a:ext cx="1944216" cy="14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НАРУШЕНО ПРАВО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НА БЕСПЛАТНУЮ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МЕДПОМОЩЬ?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E9767-3FDF-4808-8CA4-BD17834E2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19" y="29384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0DE52-44E7-4777-8CB9-FCDECA623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084" y="6138214"/>
            <a:ext cx="969348" cy="256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C1F3A3-348A-4601-9BE0-BB5F71C80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36649"/>
            <a:ext cx="823031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F6537-9B85-4F89-B15A-811AC0DBA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78" y="173561"/>
            <a:ext cx="7746809" cy="1004141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FF0000"/>
                </a:solidFill>
              </a:rPr>
              <a:t>Куда можно обратиться за информацией по правам пациента на льготное лекарственное обеспечение?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 В РЗН РФ и его территориальные органы.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079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566124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6" y="566128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95A7DD-3DAA-4A7E-A17E-8E846AFE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4" y="203817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6D0974-3F2B-4AF7-AEEF-4B70D998C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86" y="6309320"/>
            <a:ext cx="969348" cy="256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C5592-1F9D-402C-9606-F5FDF70C7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986"/>
            <a:ext cx="9144000" cy="36660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558DAE-8614-40CC-9E96-978A46230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66592"/>
            <a:ext cx="823031" cy="823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3B471A-EAF4-46F9-80D6-8A0D59A18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969" y="0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9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78" y="173561"/>
            <a:ext cx="7746809" cy="1004141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FF0000"/>
                </a:solidFill>
              </a:rPr>
              <a:t>Куда можно обратиться за информацией по правам пациента на льготное лекарственное обеспечение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079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566124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6" y="566128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0" y="1628800"/>
            <a:ext cx="2700000" cy="4320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68288"/>
            <a:r>
              <a:rPr lang="ru-RU" sz="1600" b="1" dirty="0">
                <a:solidFill>
                  <a:schemeClr val="bg1"/>
                </a:solidFill>
              </a:rPr>
              <a:t>ГОРЯЧАЯ ЛИНИЯ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418726" y="3281139"/>
            <a:ext cx="2699792" cy="43204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НАВИГАТОР ПАЦИЕНТОВ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5981F-B54C-4DA6-A5AC-68E9852D4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" y="2060848"/>
            <a:ext cx="5824008" cy="1493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864890-FF29-4E97-B66E-2D7E3BE82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36" y="3720431"/>
            <a:ext cx="4591050" cy="19335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95A7DD-3DAA-4A7E-A17E-8E846AFE8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4" y="203817"/>
            <a:ext cx="70110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6D0974-3F2B-4AF7-AEEF-4B70D998C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886" y="6309320"/>
            <a:ext cx="969348" cy="2560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6E4D79-73B0-4697-89E5-AE102D166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25831"/>
            <a:ext cx="823031" cy="823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FCECB3-5AD9-4796-A0BF-9224A4D7E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555" y="-6211"/>
            <a:ext cx="823031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30" y="172528"/>
            <a:ext cx="7902313" cy="839073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Льготное лекарственное обеспечение в РФ: ГРУППЫ НАСЕЛЕНИЯ И ИСТОЧНИКИ ФИНАНСИРОВАНИЯ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EF6B37-03C4-467D-80BB-523C2AF1BB84}"/>
              </a:ext>
            </a:extLst>
          </p:cNvPr>
          <p:cNvSpPr txBox="1"/>
          <p:nvPr/>
        </p:nvSpPr>
        <p:spPr>
          <a:xfrm>
            <a:off x="467544" y="1124744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1. ОМС</a:t>
            </a:r>
          </a:p>
          <a:p>
            <a:r>
              <a:rPr lang="ru-RU" dirty="0">
                <a:solidFill>
                  <a:srgbClr val="0070C0"/>
                </a:solidFill>
              </a:rPr>
              <a:t>Препараты в стационарах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2. Федеральный бюджет</a:t>
            </a:r>
          </a:p>
          <a:p>
            <a:r>
              <a:rPr lang="ru-RU" dirty="0">
                <a:solidFill>
                  <a:srgbClr val="0070C0"/>
                </a:solidFill>
              </a:rPr>
              <a:t>Группы населения, имеющие право на бесплатные ЛС </a:t>
            </a:r>
            <a:r>
              <a:rPr lang="ru-RU" dirty="0" err="1">
                <a:solidFill>
                  <a:srgbClr val="0070C0"/>
                </a:solidFill>
              </a:rPr>
              <a:t>согл</a:t>
            </a:r>
            <a:r>
              <a:rPr lang="ru-RU" dirty="0">
                <a:solidFill>
                  <a:srgbClr val="0070C0"/>
                </a:solidFill>
              </a:rPr>
              <a:t>. Ст.6.1 178-ФЗ О государственной социальной помощи. Страховой принцип.</a:t>
            </a:r>
          </a:p>
          <a:p>
            <a:r>
              <a:rPr lang="ru-RU" dirty="0">
                <a:solidFill>
                  <a:srgbClr val="0070C0"/>
                </a:solidFill>
              </a:rPr>
              <a:t>ВИЧ ( антивирусные  препараты из ЖНВЛП), туберкулез особых резистентных форм (некоторые препараты из ЖНВЛП), </a:t>
            </a:r>
          </a:p>
          <a:p>
            <a:r>
              <a:rPr lang="ru-RU" dirty="0">
                <a:solidFill>
                  <a:srgbClr val="0070C0"/>
                </a:solidFill>
              </a:rPr>
              <a:t>Программа 14 нозологий. Заявочный принцип.</a:t>
            </a:r>
          </a:p>
          <a:p>
            <a:r>
              <a:rPr lang="ru-RU" dirty="0">
                <a:solidFill>
                  <a:srgbClr val="0070C0"/>
                </a:solidFill>
              </a:rPr>
              <a:t>Программа </a:t>
            </a:r>
            <a:r>
              <a:rPr lang="ru-RU" dirty="0" err="1">
                <a:solidFill>
                  <a:srgbClr val="0070C0"/>
                </a:solidFill>
              </a:rPr>
              <a:t>постинфаркт</a:t>
            </a:r>
            <a:r>
              <a:rPr lang="ru-RU" dirty="0">
                <a:solidFill>
                  <a:srgbClr val="0070C0"/>
                </a:solidFill>
              </a:rPr>
              <a:t> 2020.</a:t>
            </a:r>
          </a:p>
          <a:p>
            <a:r>
              <a:rPr lang="ru-RU" dirty="0" err="1">
                <a:solidFill>
                  <a:srgbClr val="0070C0"/>
                </a:solidFill>
              </a:rPr>
              <a:t>Ковид</a:t>
            </a:r>
            <a:r>
              <a:rPr lang="ru-RU" dirty="0">
                <a:solidFill>
                  <a:srgbClr val="0070C0"/>
                </a:solidFill>
              </a:rPr>
              <a:t> 2020.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3. Региональный бюджет</a:t>
            </a:r>
          </a:p>
          <a:p>
            <a:r>
              <a:rPr lang="ru-RU" dirty="0">
                <a:solidFill>
                  <a:srgbClr val="0070C0"/>
                </a:solidFill>
              </a:rPr>
              <a:t>Группы населения согласно Постановлению правительства 890.</a:t>
            </a:r>
          </a:p>
          <a:p>
            <a:r>
              <a:rPr lang="ru-RU" dirty="0">
                <a:solidFill>
                  <a:srgbClr val="0070C0"/>
                </a:solidFill>
              </a:rPr>
              <a:t>Категории заболеваний согласно Постановлению правительства 890</a:t>
            </a:r>
          </a:p>
          <a:p>
            <a:r>
              <a:rPr lang="ru-RU" dirty="0" err="1">
                <a:solidFill>
                  <a:srgbClr val="0070C0"/>
                </a:solidFill>
              </a:rPr>
              <a:t>Орфанные</a:t>
            </a:r>
            <a:r>
              <a:rPr lang="ru-RU" dirty="0">
                <a:solidFill>
                  <a:srgbClr val="0070C0"/>
                </a:solidFill>
              </a:rPr>
              <a:t> заболевания</a:t>
            </a:r>
          </a:p>
          <a:p>
            <a:r>
              <a:rPr lang="ru-RU" dirty="0">
                <a:solidFill>
                  <a:srgbClr val="0070C0"/>
                </a:solidFill>
              </a:rPr>
              <a:t>Социально-значимые  и опасные заболевания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4. Муниципальный бюджет. Редко.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2BB4EF-D8D4-43F7-B3D0-71D4D9A5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5073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Где написано, что льготники имеют право на бесплатное лекарственное обеспечение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334E1-68EA-4F54-AD6D-29218D0E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7" y="85603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22D90-C459-4374-9338-A1E140B6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9193"/>
            <a:ext cx="1963082" cy="1682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78B94A-20C8-4F77-ACC3-04083A350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94" y="0"/>
            <a:ext cx="1920406" cy="1932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C2D205-8A88-41A6-B5C1-2240889DF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839" y="6447067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30" y="172528"/>
            <a:ext cx="7902313" cy="839073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Бесплатное лекарственное обеспечение в стационарах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436"/>
            <a:ext cx="9107424" cy="6855623"/>
            <a:chOff x="0" y="-1141085"/>
            <a:chExt cx="12143232" cy="914083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5952" y="-1141085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6902465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302699" y="7441702"/>
              <a:ext cx="12956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72" y="188641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02B757-86B4-47C2-A2BA-CE1F9378F508}"/>
              </a:ext>
            </a:extLst>
          </p:cNvPr>
          <p:cNvSpPr txBox="1"/>
          <p:nvPr/>
        </p:nvSpPr>
        <p:spPr>
          <a:xfrm>
            <a:off x="539552" y="852850"/>
            <a:ext cx="87129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accent4"/>
                </a:solidFill>
                <a:hlinkClick r:id="rId5"/>
              </a:rPr>
              <a:t>Программа</a:t>
            </a:r>
            <a:r>
              <a:rPr lang="ru-RU" sz="1800" i="1" dirty="0">
                <a:solidFill>
                  <a:schemeClr val="accent4"/>
                </a:solidFill>
              </a:rPr>
              <a:t> государственных гарантий бесплатного оказания гражданам медицинской помощи на 2021 год, раздел II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При оказании в рамках Программы первичной медико-санитарной помощи </a:t>
            </a:r>
          </a:p>
          <a:p>
            <a:r>
              <a:rPr lang="ru-RU" dirty="0">
                <a:solidFill>
                  <a:srgbClr val="0070C0"/>
                </a:solidFill>
              </a:rPr>
              <a:t>в условиях ДНЕВНОГО СТАЦИОНАРА (ЛПУ) </a:t>
            </a:r>
          </a:p>
          <a:p>
            <a:r>
              <a:rPr lang="ru-RU" dirty="0">
                <a:solidFill>
                  <a:srgbClr val="0070C0"/>
                </a:solidFill>
              </a:rPr>
              <a:t>и в НЕОТЛОЖНОЙ ФОРМЕ (Травмпункт), </a:t>
            </a:r>
          </a:p>
          <a:p>
            <a:r>
              <a:rPr lang="ru-RU" dirty="0">
                <a:solidFill>
                  <a:srgbClr val="0070C0"/>
                </a:solidFill>
              </a:rPr>
              <a:t>СПЕЦИАЛИЗИРОВАННОЙ медицинской помощи (больница) , </a:t>
            </a:r>
          </a:p>
          <a:p>
            <a:r>
              <a:rPr lang="ru-RU" dirty="0">
                <a:solidFill>
                  <a:srgbClr val="0070C0"/>
                </a:solidFill>
              </a:rPr>
              <a:t>в том числе ВЫСОКОТЕХНОЛОГИЧНОЙ, </a:t>
            </a:r>
          </a:p>
          <a:p>
            <a:r>
              <a:rPr lang="ru-RU" dirty="0">
                <a:solidFill>
                  <a:srgbClr val="0070C0"/>
                </a:solidFill>
              </a:rPr>
              <a:t>СКОРОЙ, </a:t>
            </a:r>
          </a:p>
          <a:p>
            <a:r>
              <a:rPr lang="ru-RU" dirty="0">
                <a:solidFill>
                  <a:srgbClr val="0070C0"/>
                </a:solidFill>
              </a:rPr>
              <a:t>паллиативной медицинской помощи </a:t>
            </a:r>
          </a:p>
          <a:p>
            <a:r>
              <a:rPr lang="ru-RU" dirty="0">
                <a:solidFill>
                  <a:srgbClr val="0070C0"/>
                </a:solidFill>
              </a:rPr>
              <a:t>В СТАЦИОНАРНЫХ УСЛОВИЯХ </a:t>
            </a:r>
          </a:p>
          <a:p>
            <a:r>
              <a:rPr lang="ru-RU" dirty="0">
                <a:solidFill>
                  <a:srgbClr val="0070C0"/>
                </a:solidFill>
              </a:rPr>
              <a:t>осуществляется обеспечение граждан лекарственными препаратами для медицинского применения, включенными в ПЕРЕЧЕНЬ ЖИЗНЕННО НЕОБХОДИМЫХ И ВАЖНЕЙШИХ ЛЕКАРСТВЕННЫХ ПРЕПАРАТОВ, и медицинскими изделиями, включенными в утвержденный Правительством Российской Федерации перечень медицинских изделий, имплантируемых в организм человека.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 СТАЦИОНАРАХ любых видов, работающих в системе ОМС, </a:t>
            </a:r>
          </a:p>
          <a:p>
            <a:r>
              <a:rPr lang="ru-RU" dirty="0">
                <a:solidFill>
                  <a:srgbClr val="FF0000"/>
                </a:solidFill>
              </a:rPr>
              <a:t>все </a:t>
            </a:r>
            <a:r>
              <a:rPr lang="ru-RU" b="1" dirty="0">
                <a:solidFill>
                  <a:srgbClr val="FF0000"/>
                </a:solidFill>
              </a:rPr>
              <a:t>назначенные врачом согласно стандартам лечения </a:t>
            </a:r>
            <a:r>
              <a:rPr lang="ru-RU" dirty="0">
                <a:solidFill>
                  <a:srgbClr val="FF0000"/>
                </a:solidFill>
              </a:rPr>
              <a:t>препараты из списка </a:t>
            </a:r>
            <a:r>
              <a:rPr lang="ru-RU" b="1" dirty="0">
                <a:solidFill>
                  <a:srgbClr val="FF0000"/>
                </a:solidFill>
              </a:rPr>
              <a:t>ЖНВЛП</a:t>
            </a:r>
            <a:r>
              <a:rPr lang="ru-RU" dirty="0">
                <a:solidFill>
                  <a:srgbClr val="FF0000"/>
                </a:solidFill>
              </a:rPr>
              <a:t> должны быть бесплатны!</a:t>
            </a:r>
          </a:p>
        </p:txBody>
      </p:sp>
    </p:spTree>
    <p:extLst>
      <p:ext uri="{BB962C8B-B14F-4D97-AF65-F5344CB8AC3E}">
        <p14:creationId xmlns:p14="http://schemas.microsoft.com/office/powerpoint/2010/main" val="208573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42D7B"/>
                </a:solidFill>
              </a:rPr>
              <a:t>Федеральные  льготники, имеющие право на бесплатные ЛС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86594524"/>
              </p:ext>
            </p:extLst>
          </p:nvPr>
        </p:nvGraphicFramePr>
        <p:xfrm>
          <a:off x="483995" y="1196752"/>
          <a:ext cx="831815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C3B75A-A2D1-4666-B223-469092073415}"/>
              </a:ext>
            </a:extLst>
          </p:cNvPr>
          <p:cNvSpPr txBox="1"/>
          <p:nvPr/>
        </p:nvSpPr>
        <p:spPr>
          <a:xfrm>
            <a:off x="611560" y="5013176"/>
            <a:ext cx="810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1.Федеральный закон от 21.11.2011 N 323-ФЗ «Об основах охраны здоровья граждан в Российской Федерации» ст. 14</a:t>
            </a:r>
          </a:p>
          <a:p>
            <a:r>
              <a:rPr lang="ru-RU" dirty="0">
                <a:solidFill>
                  <a:srgbClr val="0070C0"/>
                </a:solidFill>
              </a:rPr>
              <a:t>2. Федеральный закон « О государственной социальной помощи" от 17.07.1999 N 178-ФЗ, Ст.6.1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7AEA01-87FE-4670-A473-0FF730C52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" y="6041915"/>
            <a:ext cx="823031" cy="823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D643F0-E546-4435-A366-4303C36E2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9" y="78294"/>
            <a:ext cx="701101" cy="6462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2E737A-3E5E-4C02-8A35-5D49C52554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2961" y="12801"/>
            <a:ext cx="823031" cy="823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57DCCF-BF5E-4493-8AD0-192C106AD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128" y="6393056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Федеральные льготники, имеющие право на бесплатные ЛС согласно 323-ФЗ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1"/>
                </a:solidFill>
                <a:hlinkClick r:id="rId2"/>
              </a:rPr>
              <a:t>Статья 14</a:t>
            </a:r>
            <a:r>
              <a:rPr lang="ru-RU" sz="1600" dirty="0">
                <a:solidFill>
                  <a:srgbClr val="FF0000"/>
                </a:solidFill>
              </a:rPr>
              <a:t>. Полномочия федеральных органов государственной власти в сфере охраны здоровья: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/>
                </a:solidFill>
              </a:rPr>
              <a:t>19) организация обеспечения лиц, инфицированных </a:t>
            </a:r>
            <a:r>
              <a:rPr lang="ru-RU" sz="1800" b="1" dirty="0">
                <a:solidFill>
                  <a:schemeClr val="accent1"/>
                </a:solidFill>
              </a:rPr>
              <a:t>вирусом иммунодефицита человека</a:t>
            </a:r>
            <a:r>
              <a:rPr lang="ru-RU" sz="1800" dirty="0">
                <a:solidFill>
                  <a:schemeClr val="accent1"/>
                </a:solidFill>
              </a:rPr>
              <a:t>, в том числе в сочетании с вирусами гепатитов B и C, антивирусными лекарственными препаратами для медицинского применения, включенными в перечень ..;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/>
                </a:solidFill>
              </a:rPr>
              <a:t>20) организация обеспечения лиц, больных </a:t>
            </a:r>
            <a:r>
              <a:rPr lang="ru-RU" sz="1800" b="1" dirty="0">
                <a:solidFill>
                  <a:schemeClr val="accent1"/>
                </a:solidFill>
              </a:rPr>
              <a:t>туберкулезом с множественной лекарственной устойчивостью возбу</a:t>
            </a:r>
            <a:r>
              <a:rPr lang="ru-RU" sz="1800" dirty="0">
                <a:solidFill>
                  <a:schemeClr val="accent1"/>
                </a:solidFill>
              </a:rPr>
              <a:t>дителя, антибактериальными и противотуберкулезными лекарственными препаратами для медицинского применения, включенными в перечень..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/>
                </a:solidFill>
              </a:rPr>
              <a:t>21) организация обеспечения лиц, больных гемофилией, муковисцидозом, гипофизарным нанизмом, болезнью Гоше, злокачественными новообразованиями лимфоидной, кроветворной и родственных им тканей, рассеянным склерозом, </a:t>
            </a:r>
            <a:r>
              <a:rPr lang="ru-RU" sz="1800" dirty="0" err="1">
                <a:solidFill>
                  <a:schemeClr val="accent1"/>
                </a:solidFill>
              </a:rPr>
              <a:t>гемолитико</a:t>
            </a:r>
            <a:r>
              <a:rPr lang="ru-RU" sz="1800" dirty="0">
                <a:solidFill>
                  <a:schemeClr val="accent1"/>
                </a:solidFill>
              </a:rPr>
              <a:t>-уремическим синдромом, юношеским артритом с системным началом, </a:t>
            </a:r>
            <a:r>
              <a:rPr lang="ru-RU" sz="1800" dirty="0" err="1">
                <a:solidFill>
                  <a:schemeClr val="accent1"/>
                </a:solidFill>
              </a:rPr>
              <a:t>мукополисахаридозом</a:t>
            </a:r>
            <a:r>
              <a:rPr lang="ru-RU" sz="1800" dirty="0">
                <a:solidFill>
                  <a:schemeClr val="accent1"/>
                </a:solidFill>
              </a:rPr>
              <a:t> I, II и VI типов, </a:t>
            </a:r>
            <a:r>
              <a:rPr lang="ru-RU" sz="1800" dirty="0" err="1">
                <a:solidFill>
                  <a:schemeClr val="accent1"/>
                </a:solidFill>
              </a:rPr>
              <a:t>апластической</a:t>
            </a:r>
            <a:r>
              <a:rPr lang="ru-RU" sz="1800" dirty="0">
                <a:solidFill>
                  <a:schemeClr val="accent1"/>
                </a:solidFill>
              </a:rPr>
              <a:t> анемией неуточненной, наследственным дефицитом факторов II (фибриногена), VII (лабильного) X (Стюарта-</a:t>
            </a:r>
            <a:r>
              <a:rPr lang="ru-RU" sz="1800" dirty="0" err="1">
                <a:solidFill>
                  <a:schemeClr val="accent1"/>
                </a:solidFill>
              </a:rPr>
              <a:t>Прауэра</a:t>
            </a:r>
            <a:r>
              <a:rPr lang="ru-RU" sz="1800" dirty="0">
                <a:solidFill>
                  <a:schemeClr val="accent1"/>
                </a:solidFill>
              </a:rPr>
              <a:t>), лиц после трансплантации органов и (или) тканей лекарственными препаратами. </a:t>
            </a:r>
            <a:r>
              <a:rPr lang="ru-RU" sz="1800" b="1" i="1" dirty="0">
                <a:solidFill>
                  <a:srgbClr val="FF0000"/>
                </a:solidFill>
              </a:rPr>
              <a:t>(14 ВЗН)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5A7AC-AEAC-4BFE-8C00-7F99DB86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9" y="47445"/>
            <a:ext cx="70110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B3584-6441-477B-9268-89B02143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81" y="6027659"/>
            <a:ext cx="823031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90AB-D475-4A98-BBC4-6D91319C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6452285"/>
            <a:ext cx="96934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03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6173</TotalTime>
  <Words>5307</Words>
  <Application>Microsoft Office PowerPoint</Application>
  <PresentationFormat>Экран (4:3)</PresentationFormat>
  <Paragraphs>381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Arial</vt:lpstr>
      <vt:lpstr>Calibri</vt:lpstr>
      <vt:lpstr>1_Тема Office</vt:lpstr>
      <vt:lpstr>Льготное лекарственное обеспечение в РФ в 2021 г. Кто имеет право на льготу и как ее добиться.</vt:lpstr>
      <vt:lpstr>Документы-гаранты бесплатной медицинской помощи</vt:lpstr>
      <vt:lpstr>Документы-гаранты бесплатной медицинской помощи</vt:lpstr>
      <vt:lpstr>Презентация PowerPoint</vt:lpstr>
      <vt:lpstr>Льготное лекарственное обеспечение в РФ: ГРУППЫ НАСЕЛЕНИЯ И ИСТОЧНИКИ ФИНАНСИРОВАНИЯ </vt:lpstr>
      <vt:lpstr>Презентация PowerPoint</vt:lpstr>
      <vt:lpstr>Бесплатное лекарственное обеспечение в стационарах </vt:lpstr>
      <vt:lpstr>Федеральные  льготники, имеющие право на бесплатные ЛС</vt:lpstr>
      <vt:lpstr>Федеральные льготники, имеющие право на бесплатные ЛС согласно 323-ФЗ</vt:lpstr>
      <vt:lpstr>Федеральные льготники, имеющие право на бесплатные ЛС согласно 178-ФЗ «О социальной помощи»</vt:lpstr>
      <vt:lpstr>Региональные  льготники, имеющие право на бесплатные ЛС</vt:lpstr>
      <vt:lpstr>Нормативные документы о региональной льготе  на лекарственное обеспечение</vt:lpstr>
      <vt:lpstr>Нормативные документы о региональной льготе  на лекарственное обеспечение</vt:lpstr>
      <vt:lpstr>Перечень социально значимых заболеваний</vt:lpstr>
      <vt:lpstr>Перечень заболеваний, представляющих опасность для окружающих</vt:lpstr>
      <vt:lpstr> Льготы для СЗЗ и ОЗ</vt:lpstr>
      <vt:lpstr>ЧТО ТАКОЕ ЖНВЛП?</vt:lpstr>
      <vt:lpstr>ЧТО ТАКОЕ ЖНВЛП?</vt:lpstr>
      <vt:lpstr>Федеральный реестр льготных категорий граждан 2021</vt:lpstr>
      <vt:lpstr>Федеральный регистр льготных категорий граждан РФ 2021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Постановление Правительства РФ от 12 октября 2020 г. № 1656 “Об утверждении Правил ведения Федерального регистра граждан, имеющих право на обеспечение лекарственными препаратами…” </vt:lpstr>
      <vt:lpstr>Презентация PowerPoint</vt:lpstr>
      <vt:lpstr>Приказ 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 </vt:lpstr>
      <vt:lpstr>Правила назначения и выписывания препаратов для льготников</vt:lpstr>
      <vt:lpstr>Приказ 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 </vt:lpstr>
      <vt:lpstr>Приказ 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 </vt:lpstr>
      <vt:lpstr>Приказ 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 </vt:lpstr>
      <vt:lpstr>Приказ Минздрава России от 14.01.2019 N 4н"ОБ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ХРАНЕНИЯ» </vt:lpstr>
      <vt:lpstr>Презентация PowerPoint</vt:lpstr>
      <vt:lpstr>Федеральный закон от 12.04.2010 N 61-ФЗ "Об обращении лекарственных средств"  </vt:lpstr>
      <vt:lpstr>Федеральный закон от 12.04.2010 N 61-ФЗ "Об обращении лекарственных средств"  </vt:lpstr>
      <vt:lpstr>Федеральный закон от 12.04.2010 N 61-ФЗ "Об обращении лекарственных средств"  </vt:lpstr>
      <vt:lpstr>Федеральный закон от 12.04.2010 N 61-ФЗ "Об обращении лекарственных средств"  </vt:lpstr>
      <vt:lpstr>РЗН- уполномоченный орган по мониторингу безопасности и эффективности ЛС </vt:lpstr>
      <vt:lpstr>РЗН- уполномоченный орган по мониторингу безопасности и эффективности ЛС. Извещение о нежелательной реакции отправляют в РЗН </vt:lpstr>
      <vt:lpstr>Презентация PowerPoint</vt:lpstr>
      <vt:lpstr>Приказ Министерства здравоохранения РФ от 11 июля 2017 г. № 403н “Об утверждении правил отпуска лекарственных препаратов </vt:lpstr>
      <vt:lpstr>Приказ Министерства здравоохранения РФ от 11 июля 2017 г. № 403н “Об утверждении правил отпуска лекарственных препаратов </vt:lpstr>
      <vt:lpstr>Куда можно обратиться за информацией по правам пациента на льготное лекарственное обеспечение</vt:lpstr>
      <vt:lpstr>Куда можно обратиться за информацией по правам пациента на льготное лекарственное обеспечение?  В РЗН РФ и его территориальные органы.</vt:lpstr>
      <vt:lpstr>Куда можно обратиться за информацией по правам пациента на льготное лекарственное обеспечение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</dc:creator>
  <cp:lastModifiedBy>Кичигина Наталья</cp:lastModifiedBy>
  <cp:revision>325</cp:revision>
  <dcterms:created xsi:type="dcterms:W3CDTF">2015-04-14T18:16:20Z</dcterms:created>
  <dcterms:modified xsi:type="dcterms:W3CDTF">2021-07-30T08:02:43Z</dcterms:modified>
</cp:coreProperties>
</file>